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4"/>
  </p:notesMasterIdLst>
  <p:sldIdLst>
    <p:sldId id="256" r:id="rId2"/>
    <p:sldId id="257" r:id="rId3"/>
    <p:sldId id="267" r:id="rId4"/>
    <p:sldId id="269" r:id="rId5"/>
    <p:sldId id="268" r:id="rId6"/>
    <p:sldId id="270" r:id="rId7"/>
    <p:sldId id="271" r:id="rId8"/>
    <p:sldId id="276" r:id="rId9"/>
    <p:sldId id="278" r:id="rId10"/>
    <p:sldId id="279" r:id="rId11"/>
    <p:sldId id="280" r:id="rId12"/>
    <p:sldId id="281" r:id="rId13"/>
    <p:sldId id="272" r:id="rId14"/>
    <p:sldId id="282" r:id="rId15"/>
    <p:sldId id="284" r:id="rId16"/>
    <p:sldId id="285" r:id="rId17"/>
    <p:sldId id="286" r:id="rId18"/>
    <p:sldId id="287" r:id="rId19"/>
    <p:sldId id="288" r:id="rId20"/>
    <p:sldId id="289" r:id="rId21"/>
    <p:sldId id="293" r:id="rId22"/>
    <p:sldId id="290" r:id="rId23"/>
    <p:sldId id="292" r:id="rId24"/>
    <p:sldId id="274" r:id="rId25"/>
    <p:sldId id="294" r:id="rId26"/>
    <p:sldId id="275" r:id="rId27"/>
    <p:sldId id="295" r:id="rId28"/>
    <p:sldId id="296" r:id="rId29"/>
    <p:sldId id="297" r:id="rId30"/>
    <p:sldId id="298" r:id="rId31"/>
    <p:sldId id="299" r:id="rId32"/>
    <p:sldId id="26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560F"/>
    <a:srgbClr val="467A0F"/>
    <a:srgbClr val="588F1D"/>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66" autoAdjust="0"/>
    <p:restoredTop sz="94660"/>
  </p:normalViewPr>
  <p:slideViewPr>
    <p:cSldViewPr snapToGrid="0">
      <p:cViewPr varScale="1">
        <p:scale>
          <a:sx n="107" d="100"/>
          <a:sy n="107" d="100"/>
        </p:scale>
        <p:origin x="176" y="1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67CCF-C6B9-4A20-8F42-FDABB3F66CF0}" type="datetimeFigureOut">
              <a:rPr lang="en-US" smtClean="0"/>
              <a:t>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5D743-1B12-48A6-A418-9BEF6F08C380}" type="slidenum">
              <a:rPr lang="en-US" smtClean="0"/>
              <a:t>‹#›</a:t>
            </a:fld>
            <a:endParaRPr lang="en-US"/>
          </a:p>
        </p:txBody>
      </p:sp>
    </p:spTree>
    <p:extLst>
      <p:ext uri="{BB962C8B-B14F-4D97-AF65-F5344CB8AC3E}">
        <p14:creationId xmlns:p14="http://schemas.microsoft.com/office/powerpoint/2010/main" val="2823625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a:t>
            </a:fld>
            <a:endParaRPr lang="en-US"/>
          </a:p>
        </p:txBody>
      </p:sp>
    </p:spTree>
    <p:extLst>
      <p:ext uri="{BB962C8B-B14F-4D97-AF65-F5344CB8AC3E}">
        <p14:creationId xmlns:p14="http://schemas.microsoft.com/office/powerpoint/2010/main" val="2046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11</a:t>
            </a:fld>
            <a:endParaRPr lang="en-US"/>
          </a:p>
        </p:txBody>
      </p:sp>
    </p:spTree>
    <p:extLst>
      <p:ext uri="{BB962C8B-B14F-4D97-AF65-F5344CB8AC3E}">
        <p14:creationId xmlns:p14="http://schemas.microsoft.com/office/powerpoint/2010/main" val="347109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12</a:t>
            </a:fld>
            <a:endParaRPr lang="en-US"/>
          </a:p>
        </p:txBody>
      </p:sp>
    </p:spTree>
    <p:extLst>
      <p:ext uri="{BB962C8B-B14F-4D97-AF65-F5344CB8AC3E}">
        <p14:creationId xmlns:p14="http://schemas.microsoft.com/office/powerpoint/2010/main" val="255270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13</a:t>
            </a:fld>
            <a:endParaRPr lang="en-US"/>
          </a:p>
        </p:txBody>
      </p:sp>
    </p:spTree>
    <p:extLst>
      <p:ext uri="{BB962C8B-B14F-4D97-AF65-F5344CB8AC3E}">
        <p14:creationId xmlns:p14="http://schemas.microsoft.com/office/powerpoint/2010/main" val="156528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14</a:t>
            </a:fld>
            <a:endParaRPr lang="en-US"/>
          </a:p>
        </p:txBody>
      </p:sp>
    </p:spTree>
    <p:extLst>
      <p:ext uri="{BB962C8B-B14F-4D97-AF65-F5344CB8AC3E}">
        <p14:creationId xmlns:p14="http://schemas.microsoft.com/office/powerpoint/2010/main" val="3066564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15</a:t>
            </a:fld>
            <a:endParaRPr lang="en-US"/>
          </a:p>
        </p:txBody>
      </p:sp>
    </p:spTree>
    <p:extLst>
      <p:ext uri="{BB962C8B-B14F-4D97-AF65-F5344CB8AC3E}">
        <p14:creationId xmlns:p14="http://schemas.microsoft.com/office/powerpoint/2010/main" val="2464615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16</a:t>
            </a:fld>
            <a:endParaRPr lang="en-US"/>
          </a:p>
        </p:txBody>
      </p:sp>
    </p:spTree>
    <p:extLst>
      <p:ext uri="{BB962C8B-B14F-4D97-AF65-F5344CB8AC3E}">
        <p14:creationId xmlns:p14="http://schemas.microsoft.com/office/powerpoint/2010/main" val="15763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17</a:t>
            </a:fld>
            <a:endParaRPr lang="en-US"/>
          </a:p>
        </p:txBody>
      </p:sp>
    </p:spTree>
    <p:extLst>
      <p:ext uri="{BB962C8B-B14F-4D97-AF65-F5344CB8AC3E}">
        <p14:creationId xmlns:p14="http://schemas.microsoft.com/office/powerpoint/2010/main" val="247339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18</a:t>
            </a:fld>
            <a:endParaRPr lang="en-US"/>
          </a:p>
        </p:txBody>
      </p:sp>
    </p:spTree>
    <p:extLst>
      <p:ext uri="{BB962C8B-B14F-4D97-AF65-F5344CB8AC3E}">
        <p14:creationId xmlns:p14="http://schemas.microsoft.com/office/powerpoint/2010/main" val="312234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19</a:t>
            </a:fld>
            <a:endParaRPr lang="en-US"/>
          </a:p>
        </p:txBody>
      </p:sp>
    </p:spTree>
    <p:extLst>
      <p:ext uri="{BB962C8B-B14F-4D97-AF65-F5344CB8AC3E}">
        <p14:creationId xmlns:p14="http://schemas.microsoft.com/office/powerpoint/2010/main" val="159913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20</a:t>
            </a:fld>
            <a:endParaRPr lang="en-US"/>
          </a:p>
        </p:txBody>
      </p:sp>
    </p:spTree>
    <p:extLst>
      <p:ext uri="{BB962C8B-B14F-4D97-AF65-F5344CB8AC3E}">
        <p14:creationId xmlns:p14="http://schemas.microsoft.com/office/powerpoint/2010/main" val="2116664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3</a:t>
            </a:fld>
            <a:endParaRPr lang="en-US"/>
          </a:p>
        </p:txBody>
      </p:sp>
    </p:spTree>
    <p:extLst>
      <p:ext uri="{BB962C8B-B14F-4D97-AF65-F5344CB8AC3E}">
        <p14:creationId xmlns:p14="http://schemas.microsoft.com/office/powerpoint/2010/main" val="180796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21</a:t>
            </a:fld>
            <a:endParaRPr lang="en-US"/>
          </a:p>
        </p:txBody>
      </p:sp>
    </p:spTree>
    <p:extLst>
      <p:ext uri="{BB962C8B-B14F-4D97-AF65-F5344CB8AC3E}">
        <p14:creationId xmlns:p14="http://schemas.microsoft.com/office/powerpoint/2010/main" val="142961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22</a:t>
            </a:fld>
            <a:endParaRPr lang="en-US"/>
          </a:p>
        </p:txBody>
      </p:sp>
    </p:spTree>
    <p:extLst>
      <p:ext uri="{BB962C8B-B14F-4D97-AF65-F5344CB8AC3E}">
        <p14:creationId xmlns:p14="http://schemas.microsoft.com/office/powerpoint/2010/main" val="375070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23</a:t>
            </a:fld>
            <a:endParaRPr lang="en-US"/>
          </a:p>
        </p:txBody>
      </p:sp>
    </p:spTree>
    <p:extLst>
      <p:ext uri="{BB962C8B-B14F-4D97-AF65-F5344CB8AC3E}">
        <p14:creationId xmlns:p14="http://schemas.microsoft.com/office/powerpoint/2010/main" val="175880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24</a:t>
            </a:fld>
            <a:endParaRPr lang="en-US"/>
          </a:p>
        </p:txBody>
      </p:sp>
    </p:spTree>
    <p:extLst>
      <p:ext uri="{BB962C8B-B14F-4D97-AF65-F5344CB8AC3E}">
        <p14:creationId xmlns:p14="http://schemas.microsoft.com/office/powerpoint/2010/main" val="392940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25</a:t>
            </a:fld>
            <a:endParaRPr lang="en-US"/>
          </a:p>
        </p:txBody>
      </p:sp>
    </p:spTree>
    <p:extLst>
      <p:ext uri="{BB962C8B-B14F-4D97-AF65-F5344CB8AC3E}">
        <p14:creationId xmlns:p14="http://schemas.microsoft.com/office/powerpoint/2010/main" val="1962264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26</a:t>
            </a:fld>
            <a:endParaRPr lang="en-US"/>
          </a:p>
        </p:txBody>
      </p:sp>
    </p:spTree>
    <p:extLst>
      <p:ext uri="{BB962C8B-B14F-4D97-AF65-F5344CB8AC3E}">
        <p14:creationId xmlns:p14="http://schemas.microsoft.com/office/powerpoint/2010/main" val="286142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27</a:t>
            </a:fld>
            <a:endParaRPr lang="en-US"/>
          </a:p>
        </p:txBody>
      </p:sp>
    </p:spTree>
    <p:extLst>
      <p:ext uri="{BB962C8B-B14F-4D97-AF65-F5344CB8AC3E}">
        <p14:creationId xmlns:p14="http://schemas.microsoft.com/office/powerpoint/2010/main" val="204175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28</a:t>
            </a:fld>
            <a:endParaRPr lang="en-US"/>
          </a:p>
        </p:txBody>
      </p:sp>
    </p:spTree>
    <p:extLst>
      <p:ext uri="{BB962C8B-B14F-4D97-AF65-F5344CB8AC3E}">
        <p14:creationId xmlns:p14="http://schemas.microsoft.com/office/powerpoint/2010/main" val="643077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29</a:t>
            </a:fld>
            <a:endParaRPr lang="en-US"/>
          </a:p>
        </p:txBody>
      </p:sp>
    </p:spTree>
    <p:extLst>
      <p:ext uri="{BB962C8B-B14F-4D97-AF65-F5344CB8AC3E}">
        <p14:creationId xmlns:p14="http://schemas.microsoft.com/office/powerpoint/2010/main" val="3692661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30</a:t>
            </a:fld>
            <a:endParaRPr lang="en-US"/>
          </a:p>
        </p:txBody>
      </p:sp>
    </p:spTree>
    <p:extLst>
      <p:ext uri="{BB962C8B-B14F-4D97-AF65-F5344CB8AC3E}">
        <p14:creationId xmlns:p14="http://schemas.microsoft.com/office/powerpoint/2010/main" val="8628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4</a:t>
            </a:fld>
            <a:endParaRPr lang="en-US"/>
          </a:p>
        </p:txBody>
      </p:sp>
    </p:spTree>
    <p:extLst>
      <p:ext uri="{BB962C8B-B14F-4D97-AF65-F5344CB8AC3E}">
        <p14:creationId xmlns:p14="http://schemas.microsoft.com/office/powerpoint/2010/main" val="387251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31</a:t>
            </a:fld>
            <a:endParaRPr lang="en-US"/>
          </a:p>
        </p:txBody>
      </p:sp>
    </p:spTree>
    <p:extLst>
      <p:ext uri="{BB962C8B-B14F-4D97-AF65-F5344CB8AC3E}">
        <p14:creationId xmlns:p14="http://schemas.microsoft.com/office/powerpoint/2010/main" val="132634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5</a:t>
            </a:fld>
            <a:endParaRPr lang="en-US"/>
          </a:p>
        </p:txBody>
      </p:sp>
    </p:spTree>
    <p:extLst>
      <p:ext uri="{BB962C8B-B14F-4D97-AF65-F5344CB8AC3E}">
        <p14:creationId xmlns:p14="http://schemas.microsoft.com/office/powerpoint/2010/main" val="425624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6</a:t>
            </a:fld>
            <a:endParaRPr lang="en-US"/>
          </a:p>
        </p:txBody>
      </p:sp>
    </p:spTree>
    <p:extLst>
      <p:ext uri="{BB962C8B-B14F-4D97-AF65-F5344CB8AC3E}">
        <p14:creationId xmlns:p14="http://schemas.microsoft.com/office/powerpoint/2010/main" val="19917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7</a:t>
            </a:fld>
            <a:endParaRPr lang="en-US"/>
          </a:p>
        </p:txBody>
      </p:sp>
    </p:spTree>
    <p:extLst>
      <p:ext uri="{BB962C8B-B14F-4D97-AF65-F5344CB8AC3E}">
        <p14:creationId xmlns:p14="http://schemas.microsoft.com/office/powerpoint/2010/main" val="84998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8</a:t>
            </a:fld>
            <a:endParaRPr lang="en-US"/>
          </a:p>
        </p:txBody>
      </p:sp>
    </p:spTree>
    <p:extLst>
      <p:ext uri="{BB962C8B-B14F-4D97-AF65-F5344CB8AC3E}">
        <p14:creationId xmlns:p14="http://schemas.microsoft.com/office/powerpoint/2010/main" val="200678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9</a:t>
            </a:fld>
            <a:endParaRPr lang="en-US"/>
          </a:p>
        </p:txBody>
      </p:sp>
    </p:spTree>
    <p:extLst>
      <p:ext uri="{BB962C8B-B14F-4D97-AF65-F5344CB8AC3E}">
        <p14:creationId xmlns:p14="http://schemas.microsoft.com/office/powerpoint/2010/main" val="156784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D5D743-1B12-48A6-A418-9BEF6F08C380}" type="slidenum">
              <a:rPr lang="en-US" smtClean="0"/>
              <a:t>10</a:t>
            </a:fld>
            <a:endParaRPr lang="en-US"/>
          </a:p>
        </p:txBody>
      </p:sp>
    </p:spTree>
    <p:extLst>
      <p:ext uri="{BB962C8B-B14F-4D97-AF65-F5344CB8AC3E}">
        <p14:creationId xmlns:p14="http://schemas.microsoft.com/office/powerpoint/2010/main" val="309676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77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050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6955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46870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35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490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3313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3140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2/8/21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7901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2/8/21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442543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12700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2/8/21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31204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79" y="758952"/>
            <a:ext cx="10573789" cy="3566160"/>
          </a:xfrm>
        </p:spPr>
        <p:txBody>
          <a:bodyPr>
            <a:normAutofit/>
          </a:bodyPr>
          <a:lstStyle/>
          <a:p>
            <a:r>
              <a:rPr lang="en-US" sz="6000" dirty="0">
                <a:solidFill>
                  <a:srgbClr val="F5560F"/>
                </a:solidFill>
                <a:effectLst/>
                <a:latin typeface="Times New Roman" panose="02020603050405020304" pitchFamily="18" charset="0"/>
                <a:ea typeface="Verdana"/>
                <a:cs typeface="Times New Roman" panose="02020603050405020304" pitchFamily="18" charset="0"/>
              </a:rPr>
              <a:t>Natural Images - Kaggle</a:t>
            </a:r>
          </a:p>
        </p:txBody>
      </p:sp>
      <p:sp>
        <p:nvSpPr>
          <p:cNvPr id="5" name="TextBox 4">
            <a:extLst>
              <a:ext uri="{FF2B5EF4-FFF2-40B4-BE49-F238E27FC236}">
                <a16:creationId xmlns:a16="http://schemas.microsoft.com/office/drawing/2014/main" id="{7B14FDD1-ECA0-4416-B014-6C34FB29608C}"/>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
        <p:nvSpPr>
          <p:cNvPr id="9" name="TextBox 8">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1</a:t>
            </a:r>
          </a:p>
        </p:txBody>
      </p:sp>
      <p:sp>
        <p:nvSpPr>
          <p:cNvPr id="17" name="Rectangle 16">
            <a:extLst>
              <a:ext uri="{FF2B5EF4-FFF2-40B4-BE49-F238E27FC236}">
                <a16:creationId xmlns:a16="http://schemas.microsoft.com/office/drawing/2014/main" id="{AE538138-E27B-E444-9622-505DC9A5E3F3}"/>
              </a:ext>
            </a:extLst>
          </p:cNvPr>
          <p:cNvSpPr/>
          <p:nvPr/>
        </p:nvSpPr>
        <p:spPr>
          <a:xfrm>
            <a:off x="9142825" y="5729716"/>
            <a:ext cx="1369285" cy="369332"/>
          </a:xfrm>
          <a:prstGeom prst="rect">
            <a:avLst/>
          </a:prstGeom>
        </p:spPr>
        <p:txBody>
          <a:bodyPr wrap="none">
            <a:spAutoFit/>
          </a:bodyPr>
          <a:lstStyle/>
          <a:p>
            <a:pPr algn="ctr"/>
            <a:r>
              <a:rPr lang="en-US" b="1" dirty="0" err="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Khajan</a:t>
            </a:r>
            <a:r>
              <a:rPr lang="en-US"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Joshi</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5163683" y="1929938"/>
            <a:ext cx="6771189" cy="2063328"/>
          </a:xfrm>
          <a:prstGeom prst="rect">
            <a:avLst/>
          </a:prstGeom>
        </p:spPr>
        <p:txBody>
          <a:bodyPr vert="horz" lIns="0" tIns="45720" rIns="0" bIns="45720" rtlCol="0" anchor="t">
            <a:normAutofit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The classes are quite balanced as we can see in this pie-chart as seen on the left</a:t>
            </a:r>
          </a:p>
          <a:p>
            <a:endParaRPr lang="en-US" dirty="0"/>
          </a:p>
          <a:p>
            <a:r>
              <a:rPr lang="en-US" dirty="0"/>
              <a:t>The balance between classes was kept almost similar after the split as seen below</a:t>
            </a:r>
          </a:p>
          <a:p>
            <a:r>
              <a:rPr lang="en-US" dirty="0"/>
              <a:t> </a:t>
            </a:r>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10</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5" name="Picture 4">
            <a:extLst>
              <a:ext uri="{FF2B5EF4-FFF2-40B4-BE49-F238E27FC236}">
                <a16:creationId xmlns:a16="http://schemas.microsoft.com/office/drawing/2014/main" id="{90A88F42-9E6A-BB4B-851D-56ACB61518ED}"/>
              </a:ext>
            </a:extLst>
          </p:cNvPr>
          <p:cNvPicPr>
            <a:picLocks noChangeAspect="1"/>
          </p:cNvPicPr>
          <p:nvPr/>
        </p:nvPicPr>
        <p:blipFill rotWithShape="1">
          <a:blip r:embed="rId3"/>
          <a:srcRect l="3519"/>
          <a:stretch/>
        </p:blipFill>
        <p:spPr>
          <a:xfrm>
            <a:off x="142756" y="1980634"/>
            <a:ext cx="4822818" cy="3602117"/>
          </a:xfrm>
          <a:prstGeom prst="rect">
            <a:avLst/>
          </a:prstGeom>
          <a:ln>
            <a:solidFill>
              <a:schemeClr val="tx1"/>
            </a:solidFill>
          </a:ln>
        </p:spPr>
      </p:pic>
      <p:pic>
        <p:nvPicPr>
          <p:cNvPr id="9" name="Picture 8">
            <a:extLst>
              <a:ext uri="{FF2B5EF4-FFF2-40B4-BE49-F238E27FC236}">
                <a16:creationId xmlns:a16="http://schemas.microsoft.com/office/drawing/2014/main" id="{F46C9033-C5A4-504D-83AE-624B666C0FE3}"/>
              </a:ext>
            </a:extLst>
          </p:cNvPr>
          <p:cNvPicPr>
            <a:picLocks noChangeAspect="1"/>
          </p:cNvPicPr>
          <p:nvPr/>
        </p:nvPicPr>
        <p:blipFill>
          <a:blip r:embed="rId4"/>
          <a:stretch>
            <a:fillRect/>
          </a:stretch>
        </p:blipFill>
        <p:spPr>
          <a:xfrm>
            <a:off x="5042363" y="3811761"/>
            <a:ext cx="2286751" cy="1770989"/>
          </a:xfrm>
          <a:prstGeom prst="rect">
            <a:avLst/>
          </a:prstGeom>
          <a:ln>
            <a:solidFill>
              <a:schemeClr val="tx1"/>
            </a:solidFill>
          </a:ln>
        </p:spPr>
      </p:pic>
      <p:pic>
        <p:nvPicPr>
          <p:cNvPr id="11" name="Picture 10">
            <a:extLst>
              <a:ext uri="{FF2B5EF4-FFF2-40B4-BE49-F238E27FC236}">
                <a16:creationId xmlns:a16="http://schemas.microsoft.com/office/drawing/2014/main" id="{C5A5E424-96CA-5844-A38A-A2489607205F}"/>
              </a:ext>
            </a:extLst>
          </p:cNvPr>
          <p:cNvPicPr>
            <a:picLocks noChangeAspect="1"/>
          </p:cNvPicPr>
          <p:nvPr/>
        </p:nvPicPr>
        <p:blipFill>
          <a:blip r:embed="rId5"/>
          <a:stretch>
            <a:fillRect/>
          </a:stretch>
        </p:blipFill>
        <p:spPr>
          <a:xfrm>
            <a:off x="7405903" y="3811761"/>
            <a:ext cx="2286751" cy="1770989"/>
          </a:xfrm>
          <a:prstGeom prst="rect">
            <a:avLst/>
          </a:prstGeom>
          <a:ln>
            <a:solidFill>
              <a:schemeClr val="tx1"/>
            </a:solidFill>
          </a:ln>
        </p:spPr>
      </p:pic>
      <p:pic>
        <p:nvPicPr>
          <p:cNvPr id="14" name="Picture 13">
            <a:extLst>
              <a:ext uri="{FF2B5EF4-FFF2-40B4-BE49-F238E27FC236}">
                <a16:creationId xmlns:a16="http://schemas.microsoft.com/office/drawing/2014/main" id="{7B5D3C6B-07FF-E043-829B-DA4B0B710BDB}"/>
              </a:ext>
            </a:extLst>
          </p:cNvPr>
          <p:cNvPicPr>
            <a:picLocks noChangeAspect="1"/>
          </p:cNvPicPr>
          <p:nvPr/>
        </p:nvPicPr>
        <p:blipFill>
          <a:blip r:embed="rId6"/>
          <a:stretch>
            <a:fillRect/>
          </a:stretch>
        </p:blipFill>
        <p:spPr>
          <a:xfrm>
            <a:off x="9769443" y="3808071"/>
            <a:ext cx="2286751" cy="1770989"/>
          </a:xfrm>
          <a:prstGeom prst="rect">
            <a:avLst/>
          </a:prstGeom>
          <a:ln>
            <a:solidFill>
              <a:schemeClr val="tx1"/>
            </a:solidFill>
          </a:ln>
        </p:spPr>
      </p:pic>
    </p:spTree>
    <p:extLst>
      <p:ext uri="{BB962C8B-B14F-4D97-AF65-F5344CB8AC3E}">
        <p14:creationId xmlns:p14="http://schemas.microsoft.com/office/powerpoint/2010/main" val="174038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266217" y="4289535"/>
            <a:ext cx="11783028" cy="1780405"/>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In the above cell, the </a:t>
            </a:r>
            <a:r>
              <a:rPr lang="en-US" dirty="0" err="1"/>
              <a:t>ImageDataGenerator</a:t>
            </a:r>
            <a:r>
              <a:rPr lang="en-US" dirty="0"/>
              <a:t> class from </a:t>
            </a:r>
            <a:r>
              <a:rPr lang="en-US" dirty="0" err="1"/>
              <a:t>Keras</a:t>
            </a:r>
            <a:r>
              <a:rPr lang="en-US" dirty="0"/>
              <a:t> generates batches of tensor image data and </a:t>
            </a:r>
            <a:r>
              <a:rPr lang="en-US" dirty="0" err="1"/>
              <a:t>flow_from_directory</a:t>
            </a:r>
            <a:r>
              <a:rPr lang="en-US" dirty="0"/>
              <a:t> takes a path to a directory. The target size is the height and width of the tuple of integers of the image data. (300,300) are the dimensions these images will be resized to. The default is (256,256). Classes is the list of classes. Batch size is the size of the batches of data (default 32). Shuffling is done only for the train and valid sets.</a:t>
            </a:r>
          </a:p>
          <a:p>
            <a:r>
              <a:rPr lang="en-US" dirty="0"/>
              <a:t>For the preprocessing function, I have selected vgg16.preprocess_input which converts the images from RGB to BGR and the color channel is zero-centered  with respect to the ImageNet dataset. More details are provided in the notebook.</a:t>
            </a:r>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11</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5" name="Picture 4">
            <a:extLst>
              <a:ext uri="{FF2B5EF4-FFF2-40B4-BE49-F238E27FC236}">
                <a16:creationId xmlns:a16="http://schemas.microsoft.com/office/drawing/2014/main" id="{ABB83DDA-EFD9-4843-853E-6A80C3622AC4}"/>
              </a:ext>
            </a:extLst>
          </p:cNvPr>
          <p:cNvPicPr>
            <a:picLocks noChangeAspect="1"/>
          </p:cNvPicPr>
          <p:nvPr/>
        </p:nvPicPr>
        <p:blipFill>
          <a:blip r:embed="rId3"/>
          <a:stretch>
            <a:fillRect/>
          </a:stretch>
        </p:blipFill>
        <p:spPr>
          <a:xfrm>
            <a:off x="715788" y="1863466"/>
            <a:ext cx="10883887" cy="2309604"/>
          </a:xfrm>
          <a:prstGeom prst="rect">
            <a:avLst/>
          </a:prstGeom>
          <a:ln>
            <a:solidFill>
              <a:schemeClr val="tx1"/>
            </a:solidFill>
          </a:ln>
        </p:spPr>
      </p:pic>
    </p:spTree>
    <p:extLst>
      <p:ext uri="{BB962C8B-B14F-4D97-AF65-F5344CB8AC3E}">
        <p14:creationId xmlns:p14="http://schemas.microsoft.com/office/powerpoint/2010/main" val="113445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266217" y="4289535"/>
            <a:ext cx="11783028" cy="1780405"/>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This is what the preprocessed images look like for the train set. The image color is off due to the VGG16 pre-processing as mentioned in the previous slide. The classes are one-hot encoded. </a:t>
            </a:r>
          </a:p>
          <a:p>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12</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5" name="Picture 4">
            <a:extLst>
              <a:ext uri="{FF2B5EF4-FFF2-40B4-BE49-F238E27FC236}">
                <a16:creationId xmlns:a16="http://schemas.microsoft.com/office/drawing/2014/main" id="{ABB83DDA-EFD9-4843-853E-6A80C3622A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3282" y="1863466"/>
            <a:ext cx="9288899" cy="2309604"/>
          </a:xfrm>
          <a:prstGeom prst="rect">
            <a:avLst/>
          </a:prstGeom>
          <a:ln>
            <a:solidFill>
              <a:schemeClr val="tx1"/>
            </a:solidFill>
          </a:ln>
        </p:spPr>
      </p:pic>
      <p:sp>
        <p:nvSpPr>
          <p:cNvPr id="3" name="Rectangle 2">
            <a:extLst>
              <a:ext uri="{FF2B5EF4-FFF2-40B4-BE49-F238E27FC236}">
                <a16:creationId xmlns:a16="http://schemas.microsoft.com/office/drawing/2014/main" id="{B002563A-0B5D-844B-8931-8617F4F9BF1E}"/>
              </a:ext>
            </a:extLst>
          </p:cNvPr>
          <p:cNvSpPr/>
          <p:nvPr/>
        </p:nvSpPr>
        <p:spPr>
          <a:xfrm>
            <a:off x="1265207" y="4954721"/>
            <a:ext cx="6096000" cy="1200329"/>
          </a:xfrm>
          <a:prstGeom prst="rect">
            <a:avLst/>
          </a:prstGeom>
        </p:spPr>
        <p:txBody>
          <a:bodyPr>
            <a:spAutoFit/>
          </a:bodyPr>
          <a:lstStyle/>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[1. 0. 0. 0. 0. 0. 0. 0.] is for airplane</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1. 0. 0. 0. 0. 0. 0.] is for car</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1. 0. 0. 0. 0. 0.] is for cat</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1. 0. 0. 0. 0.] is for dog</a:t>
            </a:r>
          </a:p>
        </p:txBody>
      </p:sp>
      <p:sp>
        <p:nvSpPr>
          <p:cNvPr id="4" name="Rectangle 3">
            <a:extLst>
              <a:ext uri="{FF2B5EF4-FFF2-40B4-BE49-F238E27FC236}">
                <a16:creationId xmlns:a16="http://schemas.microsoft.com/office/drawing/2014/main" id="{A9B91F75-358E-844C-91D4-243CD6727156}"/>
              </a:ext>
            </a:extLst>
          </p:cNvPr>
          <p:cNvSpPr/>
          <p:nvPr/>
        </p:nvSpPr>
        <p:spPr>
          <a:xfrm>
            <a:off x="5664680" y="4981915"/>
            <a:ext cx="6096000" cy="1200329"/>
          </a:xfrm>
          <a:prstGeom prst="rect">
            <a:avLst/>
          </a:prstGeom>
        </p:spPr>
        <p:txBody>
          <a:bodyPr>
            <a:spAutoFit/>
          </a:bodyPr>
          <a:lstStyle/>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1. 0. 0. 0.] is for flower</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1. 0. 0.] is for fruit</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0. 1. 0.] is for motorbike</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0. 0. 1.] is for person</a:t>
            </a:r>
          </a:p>
        </p:txBody>
      </p:sp>
    </p:spTree>
    <p:extLst>
      <p:ext uri="{BB962C8B-B14F-4D97-AF65-F5344CB8AC3E}">
        <p14:creationId xmlns:p14="http://schemas.microsoft.com/office/powerpoint/2010/main" val="352509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First CNN model</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solidFill>
                <a:srgbClr val="FF6600"/>
              </a:solidFill>
              <a:effectLst>
                <a:outerShdw blurRad="28575" dist="38100" dir="14040000" algn="tl" rotWithShape="0">
                  <a:srgbClr val="000000">
                    <a:alpha val="25000"/>
                  </a:srgbClr>
                </a:outerShdw>
              </a:effectLst>
              <a:ea typeface="+mj-lt"/>
              <a:cs typeface="+mj-l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486940" y="4458950"/>
            <a:ext cx="4461415" cy="1920662"/>
          </a:xfrm>
          <a:prstGeom prst="rect">
            <a:avLst/>
          </a:prstGeom>
        </p:spPr>
        <p:txBody>
          <a:bodyPr vert="horz" lIns="0" tIns="45720" rIns="0" bIns="45720" rtlCol="0" anchor="t">
            <a:normAutofit fontScale="925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This is the architecture of the initial model I have built. </a:t>
            </a:r>
          </a:p>
          <a:p>
            <a:r>
              <a:rPr lang="en-US" dirty="0"/>
              <a:t>It is a typical 2 layer VGG16 architecture with a Conv2D layer followed by a max pooling layer. </a:t>
            </a:r>
          </a:p>
          <a:p>
            <a:r>
              <a:rPr lang="en-US" dirty="0"/>
              <a:t>Finally it is flattened followed by a Dense function for the 8 classes.</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13</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940" y="1796911"/>
            <a:ext cx="4461415" cy="2462573"/>
          </a:xfrm>
          <a:prstGeom prst="rect">
            <a:avLst/>
          </a:prstGeom>
          <a:ln>
            <a:solidFill>
              <a:schemeClr val="tx1"/>
            </a:solidFill>
          </a:ln>
        </p:spPr>
      </p:pic>
      <p:pic>
        <p:nvPicPr>
          <p:cNvPr id="4" name="Picture 3">
            <a:extLst>
              <a:ext uri="{FF2B5EF4-FFF2-40B4-BE49-F238E27FC236}">
                <a16:creationId xmlns:a16="http://schemas.microsoft.com/office/drawing/2014/main" id="{3A21243C-F743-2E47-94DD-AC6AFE318C4C}"/>
              </a:ext>
            </a:extLst>
          </p:cNvPr>
          <p:cNvPicPr>
            <a:picLocks noChangeAspect="1"/>
          </p:cNvPicPr>
          <p:nvPr/>
        </p:nvPicPr>
        <p:blipFill>
          <a:blip r:embed="rId4"/>
          <a:stretch>
            <a:fillRect/>
          </a:stretch>
        </p:blipFill>
        <p:spPr>
          <a:xfrm>
            <a:off x="5636576" y="1796910"/>
            <a:ext cx="6068483" cy="2462573"/>
          </a:xfrm>
          <a:prstGeom prst="rect">
            <a:avLst/>
          </a:prstGeom>
          <a:ln>
            <a:solidFill>
              <a:schemeClr val="tx1"/>
            </a:solidFill>
          </a:ln>
        </p:spPr>
      </p:pic>
      <p:sp>
        <p:nvSpPr>
          <p:cNvPr id="11" name="TextBox 10">
            <a:extLst>
              <a:ext uri="{FF2B5EF4-FFF2-40B4-BE49-F238E27FC236}">
                <a16:creationId xmlns:a16="http://schemas.microsoft.com/office/drawing/2014/main" id="{F10AC422-8A91-5B4F-AE52-210F07E763AE}"/>
              </a:ext>
            </a:extLst>
          </p:cNvPr>
          <p:cNvSpPr txBox="1"/>
          <p:nvPr/>
        </p:nvSpPr>
        <p:spPr>
          <a:xfrm>
            <a:off x="5636577" y="4458950"/>
            <a:ext cx="6068482" cy="192066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sz="1700" dirty="0"/>
              <a:t>The model is compiled with </a:t>
            </a:r>
            <a:r>
              <a:rPr lang="en-US" sz="1700" dirty="0" err="1"/>
              <a:t>adam</a:t>
            </a:r>
            <a:r>
              <a:rPr lang="en-US" sz="1700" dirty="0"/>
              <a:t> optimizer with learning rate of 0.0001, </a:t>
            </a:r>
          </a:p>
          <a:p>
            <a:r>
              <a:rPr lang="en-US" sz="1700" dirty="0"/>
              <a:t>loss function – </a:t>
            </a:r>
            <a:r>
              <a:rPr lang="en-US" sz="1700" dirty="0" err="1"/>
              <a:t>categorical_crossentropy</a:t>
            </a:r>
            <a:r>
              <a:rPr lang="en-US" sz="1700" dirty="0"/>
              <a:t> and the metric is “accuracy”. </a:t>
            </a:r>
          </a:p>
          <a:p>
            <a:r>
              <a:rPr lang="en-US" sz="1700" dirty="0"/>
              <a:t>The model is then fit with the train set for 10 epochs as shown in the image above</a:t>
            </a:r>
          </a:p>
          <a:p>
            <a:endParaRPr lang="en-US" dirty="0"/>
          </a:p>
          <a:p>
            <a:endParaRPr lang="en-US" dirty="0"/>
          </a:p>
        </p:txBody>
      </p:sp>
    </p:spTree>
    <p:extLst>
      <p:ext uri="{BB962C8B-B14F-4D97-AF65-F5344CB8AC3E}">
        <p14:creationId xmlns:p14="http://schemas.microsoft.com/office/powerpoint/2010/main" val="250534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First CNN model</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solidFill>
                <a:srgbClr val="FF6600"/>
              </a:solidFill>
              <a:effectLst>
                <a:outerShdw blurRad="28575" dist="38100" dir="14040000" algn="tl" rotWithShape="0">
                  <a:srgbClr val="000000">
                    <a:alpha val="25000"/>
                  </a:srgbClr>
                </a:outerShdw>
              </a:effectLst>
              <a:ea typeface="+mj-lt"/>
              <a:cs typeface="+mj-l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868393" y="4872588"/>
            <a:ext cx="4461415" cy="155332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The above graph shows the Loss vs Number of epochs for the training and validation sets</a:t>
            </a:r>
          </a:p>
          <a:p>
            <a:r>
              <a:rPr lang="en-US" dirty="0"/>
              <a:t>We can see that the training loss very less. Even the validation loss is quite low</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14</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7684" y="1847975"/>
            <a:ext cx="2802832" cy="2829913"/>
          </a:xfrm>
          <a:prstGeom prst="rect">
            <a:avLst/>
          </a:prstGeom>
          <a:ln>
            <a:solidFill>
              <a:schemeClr val="tx1"/>
            </a:solidFill>
          </a:ln>
        </p:spPr>
      </p:pic>
      <p:pic>
        <p:nvPicPr>
          <p:cNvPr id="4" name="Picture 3">
            <a:extLst>
              <a:ext uri="{FF2B5EF4-FFF2-40B4-BE49-F238E27FC236}">
                <a16:creationId xmlns:a16="http://schemas.microsoft.com/office/drawing/2014/main" id="{3A21243C-F743-2E47-94DD-AC6AFE318C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1810" y="1843209"/>
            <a:ext cx="3001422" cy="2829913"/>
          </a:xfrm>
          <a:prstGeom prst="rect">
            <a:avLst/>
          </a:prstGeom>
          <a:ln>
            <a:solidFill>
              <a:schemeClr val="tx1"/>
            </a:solidFill>
          </a:ln>
        </p:spPr>
      </p:pic>
      <p:sp>
        <p:nvSpPr>
          <p:cNvPr id="11" name="TextBox 10">
            <a:extLst>
              <a:ext uri="{FF2B5EF4-FFF2-40B4-BE49-F238E27FC236}">
                <a16:creationId xmlns:a16="http://schemas.microsoft.com/office/drawing/2014/main" id="{F10AC422-8A91-5B4F-AE52-210F07E763AE}"/>
              </a:ext>
            </a:extLst>
          </p:cNvPr>
          <p:cNvSpPr txBox="1"/>
          <p:nvPr/>
        </p:nvSpPr>
        <p:spPr>
          <a:xfrm>
            <a:off x="6018030" y="4872588"/>
            <a:ext cx="4988982" cy="155332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sz="1600" dirty="0"/>
              <a:t>The above graph shows the Accuracy vs Number of epochs for the training and validation sets</a:t>
            </a:r>
          </a:p>
          <a:p>
            <a:r>
              <a:rPr lang="en-US" sz="1600" dirty="0"/>
              <a:t>We can see that the training accuracy is close to 100%. The validation accuracy is between 85% to 90%. So there is some over-fitting</a:t>
            </a:r>
            <a:endParaRPr lang="en-US" dirty="0"/>
          </a:p>
          <a:p>
            <a:endParaRPr lang="en-US" dirty="0"/>
          </a:p>
        </p:txBody>
      </p:sp>
    </p:spTree>
    <p:extLst>
      <p:ext uri="{BB962C8B-B14F-4D97-AF65-F5344CB8AC3E}">
        <p14:creationId xmlns:p14="http://schemas.microsoft.com/office/powerpoint/2010/main" val="27489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First CNN model</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266217" y="4289535"/>
            <a:ext cx="11783028" cy="1780405"/>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This is what the preprocessed images look like for the test set. The image color is off due to the VGG16 pre-processing as mentioned previously. The dataset is not shuffled as we can see in this first batch. The classes are one-hot encoded.</a:t>
            </a:r>
          </a:p>
          <a:p>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15</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5" name="Picture 4">
            <a:extLst>
              <a:ext uri="{FF2B5EF4-FFF2-40B4-BE49-F238E27FC236}">
                <a16:creationId xmlns:a16="http://schemas.microsoft.com/office/drawing/2014/main" id="{ABB83DDA-EFD9-4843-853E-6A80C3622A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76699" y="1863466"/>
            <a:ext cx="9162065" cy="2309604"/>
          </a:xfrm>
          <a:prstGeom prst="rect">
            <a:avLst/>
          </a:prstGeom>
          <a:ln>
            <a:solidFill>
              <a:schemeClr val="tx1"/>
            </a:solidFill>
          </a:ln>
        </p:spPr>
      </p:pic>
      <p:sp>
        <p:nvSpPr>
          <p:cNvPr id="3" name="Rectangle 2">
            <a:extLst>
              <a:ext uri="{FF2B5EF4-FFF2-40B4-BE49-F238E27FC236}">
                <a16:creationId xmlns:a16="http://schemas.microsoft.com/office/drawing/2014/main" id="{B002563A-0B5D-844B-8931-8617F4F9BF1E}"/>
              </a:ext>
            </a:extLst>
          </p:cNvPr>
          <p:cNvSpPr/>
          <p:nvPr/>
        </p:nvSpPr>
        <p:spPr>
          <a:xfrm>
            <a:off x="1265207" y="4954721"/>
            <a:ext cx="6096000" cy="1200329"/>
          </a:xfrm>
          <a:prstGeom prst="rect">
            <a:avLst/>
          </a:prstGeom>
        </p:spPr>
        <p:txBody>
          <a:bodyPr>
            <a:spAutoFit/>
          </a:bodyPr>
          <a:lstStyle/>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[1. 0. 0. 0. 0. 0. 0. 0.] is for airplane</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1. 0. 0. 0. 0. 0. 0.] is for car</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1. 0. 0. 0. 0. 0.] is for cat</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1. 0. 0. 0. 0.] is for dog</a:t>
            </a:r>
          </a:p>
        </p:txBody>
      </p:sp>
      <p:sp>
        <p:nvSpPr>
          <p:cNvPr id="4" name="Rectangle 3">
            <a:extLst>
              <a:ext uri="{FF2B5EF4-FFF2-40B4-BE49-F238E27FC236}">
                <a16:creationId xmlns:a16="http://schemas.microsoft.com/office/drawing/2014/main" id="{A9B91F75-358E-844C-91D4-243CD6727156}"/>
              </a:ext>
            </a:extLst>
          </p:cNvPr>
          <p:cNvSpPr/>
          <p:nvPr/>
        </p:nvSpPr>
        <p:spPr>
          <a:xfrm>
            <a:off x="5664680" y="4981915"/>
            <a:ext cx="6096000" cy="1200329"/>
          </a:xfrm>
          <a:prstGeom prst="rect">
            <a:avLst/>
          </a:prstGeom>
        </p:spPr>
        <p:txBody>
          <a:bodyPr>
            <a:spAutoFit/>
          </a:bodyPr>
          <a:lstStyle/>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1. 0. 0. 0.] is for flower</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1. 0. 0.] is for fruit</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0. 1. 0.] is for motorbike</a:t>
            </a:r>
          </a:p>
          <a:p>
            <a:pPr marL="285750" indent="-285750">
              <a:buFont typeface="Arial" panose="020B0604020202020204" pitchFamily="34" charset="0"/>
              <a:buChar char="•"/>
            </a:pPr>
            <a:r>
              <a:rPr lang="en-QA"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[0. 0. 0. 0. 0. 0. 0. 1.] is for person</a:t>
            </a:r>
          </a:p>
        </p:txBody>
      </p:sp>
    </p:spTree>
    <p:extLst>
      <p:ext uri="{BB962C8B-B14F-4D97-AF65-F5344CB8AC3E}">
        <p14:creationId xmlns:p14="http://schemas.microsoft.com/office/powerpoint/2010/main" val="407093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First CNN model</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338651" y="2538797"/>
            <a:ext cx="4885851" cy="1780405"/>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We can see that most of the classes are predicted well, except for class “dog”. This could be improved by tuning some hyperparameters </a:t>
            </a:r>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16</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2B9EDB99-2306-7C4D-AD24-0F47CACE7C72}"/>
              </a:ext>
            </a:extLst>
          </p:cNvPr>
          <p:cNvPicPr>
            <a:picLocks noChangeAspect="1"/>
          </p:cNvPicPr>
          <p:nvPr/>
        </p:nvPicPr>
        <p:blipFill>
          <a:blip r:embed="rId3"/>
          <a:stretch>
            <a:fillRect/>
          </a:stretch>
        </p:blipFill>
        <p:spPr>
          <a:xfrm>
            <a:off x="478915" y="1794075"/>
            <a:ext cx="5374436" cy="4456253"/>
          </a:xfrm>
          <a:prstGeom prst="rect">
            <a:avLst/>
          </a:prstGeom>
          <a:ln>
            <a:solidFill>
              <a:schemeClr val="tx1"/>
            </a:solidFill>
          </a:ln>
        </p:spPr>
      </p:pic>
      <p:pic>
        <p:nvPicPr>
          <p:cNvPr id="7" name="Picture 6">
            <a:extLst>
              <a:ext uri="{FF2B5EF4-FFF2-40B4-BE49-F238E27FC236}">
                <a16:creationId xmlns:a16="http://schemas.microsoft.com/office/drawing/2014/main" id="{E071A808-3344-EF40-92B0-60135BDF4730}"/>
              </a:ext>
            </a:extLst>
          </p:cNvPr>
          <p:cNvPicPr>
            <a:picLocks noChangeAspect="1"/>
          </p:cNvPicPr>
          <p:nvPr/>
        </p:nvPicPr>
        <p:blipFill>
          <a:blip r:embed="rId4"/>
          <a:stretch>
            <a:fillRect/>
          </a:stretch>
        </p:blipFill>
        <p:spPr>
          <a:xfrm>
            <a:off x="6559550" y="5311033"/>
            <a:ext cx="1816100" cy="279400"/>
          </a:xfrm>
          <a:prstGeom prst="rect">
            <a:avLst/>
          </a:prstGeom>
          <a:ln>
            <a:solidFill>
              <a:schemeClr val="tx1"/>
            </a:solidFill>
          </a:ln>
        </p:spPr>
      </p:pic>
      <p:sp>
        <p:nvSpPr>
          <p:cNvPr id="14" name="TextBox 13">
            <a:extLst>
              <a:ext uri="{FF2B5EF4-FFF2-40B4-BE49-F238E27FC236}">
                <a16:creationId xmlns:a16="http://schemas.microsoft.com/office/drawing/2014/main" id="{187BDEA2-636F-654A-A263-0418F9F91100}"/>
              </a:ext>
            </a:extLst>
          </p:cNvPr>
          <p:cNvSpPr txBox="1"/>
          <p:nvPr/>
        </p:nvSpPr>
        <p:spPr>
          <a:xfrm>
            <a:off x="8583128" y="5137867"/>
            <a:ext cx="2641374" cy="62573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b="0" i="1" dirty="0"/>
              <a:t>Accuracy on test set is almost 90%</a:t>
            </a:r>
          </a:p>
          <a:p>
            <a:endParaRPr lang="en-US" b="0" i="1" dirty="0"/>
          </a:p>
          <a:p>
            <a:endParaRPr lang="en-US" b="0" i="1" dirty="0"/>
          </a:p>
          <a:p>
            <a:endParaRPr lang="en-US" b="0" i="1" dirty="0"/>
          </a:p>
          <a:p>
            <a:endParaRPr lang="en-US" dirty="0"/>
          </a:p>
          <a:p>
            <a:endParaRPr lang="en-US" dirty="0"/>
          </a:p>
        </p:txBody>
      </p:sp>
    </p:spTree>
    <p:extLst>
      <p:ext uri="{BB962C8B-B14F-4D97-AF65-F5344CB8AC3E}">
        <p14:creationId xmlns:p14="http://schemas.microsoft.com/office/powerpoint/2010/main" val="178690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192396" y="2013933"/>
            <a:ext cx="5694745" cy="385443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 have taken a smaller number of images for tuning the hyperparameters</a:t>
            </a:r>
          </a:p>
          <a:p>
            <a:endParaRPr lang="en-US" dirty="0"/>
          </a:p>
          <a:p>
            <a:endParaRPr lang="en-US" dirty="0"/>
          </a:p>
          <a:p>
            <a:r>
              <a:rPr lang="en-US" dirty="0"/>
              <a:t>The split between the </a:t>
            </a:r>
          </a:p>
          <a:p>
            <a:r>
              <a:rPr lang="en-US" dirty="0"/>
              <a:t>training, validation</a:t>
            </a:r>
          </a:p>
          <a:p>
            <a:r>
              <a:rPr lang="en-US" dirty="0"/>
              <a:t>and test set are almost</a:t>
            </a:r>
          </a:p>
          <a:p>
            <a:r>
              <a:rPr lang="en-US" dirty="0"/>
              <a:t>like the split earlier</a:t>
            </a:r>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17</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4" name="Picture 3">
            <a:extLst>
              <a:ext uri="{FF2B5EF4-FFF2-40B4-BE49-F238E27FC236}">
                <a16:creationId xmlns:a16="http://schemas.microsoft.com/office/drawing/2014/main" id="{0AB67816-D512-BF4B-9CC7-D5A775A954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69" y="1896268"/>
            <a:ext cx="6110836" cy="3952754"/>
          </a:xfrm>
          <a:prstGeom prst="rect">
            <a:avLst/>
          </a:prstGeom>
          <a:ln>
            <a:solidFill>
              <a:schemeClr val="tx1"/>
            </a:solidFill>
          </a:ln>
        </p:spPr>
      </p:pic>
      <p:pic>
        <p:nvPicPr>
          <p:cNvPr id="3" name="Picture 2">
            <a:extLst>
              <a:ext uri="{FF2B5EF4-FFF2-40B4-BE49-F238E27FC236}">
                <a16:creationId xmlns:a16="http://schemas.microsoft.com/office/drawing/2014/main" id="{2F659446-2444-D440-A3AD-396C10F2CD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05370" y="3386734"/>
            <a:ext cx="3175466" cy="2481631"/>
          </a:xfrm>
          <a:prstGeom prst="rect">
            <a:avLst/>
          </a:prstGeom>
          <a:ln>
            <a:solidFill>
              <a:schemeClr val="tx1"/>
            </a:solidFill>
          </a:ln>
        </p:spPr>
      </p:pic>
      <p:pic>
        <p:nvPicPr>
          <p:cNvPr id="5" name="Picture 4">
            <a:extLst>
              <a:ext uri="{FF2B5EF4-FFF2-40B4-BE49-F238E27FC236}">
                <a16:creationId xmlns:a16="http://schemas.microsoft.com/office/drawing/2014/main" id="{8C0459F1-4D1C-0B44-8DD3-998A14E4E845}"/>
              </a:ext>
            </a:extLst>
          </p:cNvPr>
          <p:cNvPicPr>
            <a:picLocks noChangeAspect="1"/>
          </p:cNvPicPr>
          <p:nvPr/>
        </p:nvPicPr>
        <p:blipFill>
          <a:blip r:embed="rId5"/>
          <a:stretch>
            <a:fillRect/>
          </a:stretch>
        </p:blipFill>
        <p:spPr>
          <a:xfrm>
            <a:off x="9634536" y="2676021"/>
            <a:ext cx="2146300" cy="609600"/>
          </a:xfrm>
          <a:prstGeom prst="rect">
            <a:avLst/>
          </a:prstGeom>
          <a:ln>
            <a:solidFill>
              <a:schemeClr val="tx1"/>
            </a:solidFill>
          </a:ln>
        </p:spPr>
      </p:pic>
    </p:spTree>
    <p:extLst>
      <p:ext uri="{BB962C8B-B14F-4D97-AF65-F5344CB8AC3E}">
        <p14:creationId xmlns:p14="http://schemas.microsoft.com/office/powerpoint/2010/main" val="2593420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1145834" y="2148326"/>
            <a:ext cx="10177773" cy="385443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Before tuning hyperparameters, I have created a model with the same architecture as before, but with a smaller dataset.</a:t>
            </a:r>
          </a:p>
          <a:p>
            <a:endParaRPr lang="en-US" dirty="0"/>
          </a:p>
          <a:p>
            <a:r>
              <a:rPr lang="en-US" dirty="0"/>
              <a:t>The major difference between the un-tuned model and the tuned model is the depth of the neural network and the number of filters</a:t>
            </a:r>
          </a:p>
          <a:p>
            <a:endParaRPr lang="en-US" dirty="0"/>
          </a:p>
          <a:p>
            <a:r>
              <a:rPr lang="en-US" dirty="0"/>
              <a:t>This is to check if changing those parameters improves generalization for this dataset</a:t>
            </a:r>
          </a:p>
          <a:p>
            <a:endParaRPr lang="en-US" dirty="0"/>
          </a:p>
          <a:p>
            <a:r>
              <a:rPr lang="en-US" dirty="0"/>
              <a:t>Now I will compare this model with the tuned model.</a:t>
            </a:r>
          </a:p>
          <a:p>
            <a:endParaRPr lang="en-US" i="1" dirty="0"/>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18</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spTree>
    <p:extLst>
      <p:ext uri="{BB962C8B-B14F-4D97-AF65-F5344CB8AC3E}">
        <p14:creationId xmlns:p14="http://schemas.microsoft.com/office/powerpoint/2010/main" val="328290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tuning</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19</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332" y="2589778"/>
            <a:ext cx="5093988" cy="2951657"/>
          </a:xfrm>
          <a:prstGeom prst="rect">
            <a:avLst/>
          </a:prstGeom>
          <a:ln>
            <a:solidFill>
              <a:schemeClr val="tx1"/>
            </a:solid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05025" y="2589778"/>
            <a:ext cx="3962599" cy="2951657"/>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tuning</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Model Architecture comparison</a:t>
            </a:r>
            <a:endParaRPr lang="en-US" i="1" dirty="0"/>
          </a:p>
          <a:p>
            <a:endParaRPr lang="en-US" i="1" dirty="0"/>
          </a:p>
          <a:p>
            <a:endParaRPr lang="en-US" dirty="0"/>
          </a:p>
          <a:p>
            <a:endParaRPr lang="en-US" dirty="0"/>
          </a:p>
        </p:txBody>
      </p:sp>
    </p:spTree>
    <p:extLst>
      <p:ext uri="{BB962C8B-B14F-4D97-AF65-F5344CB8AC3E}">
        <p14:creationId xmlns:p14="http://schemas.microsoft.com/office/powerpoint/2010/main" val="294852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sz="4800" dirty="0">
                <a:solidFill>
                  <a:srgbClr val="FF6600"/>
                </a:solidFill>
                <a:effectLst>
                  <a:outerShdw blurRad="28575" dist="38100" dir="14040000" algn="tl" rotWithShape="0">
                    <a:srgbClr val="000000">
                      <a:alpha val="25000"/>
                    </a:srgbClr>
                  </a:outerShdw>
                </a:effectLst>
                <a:ea typeface="+mj-lt"/>
                <a:cs typeface="+mj-lt"/>
              </a:rPr>
              <a:t>Understanding the dataset</a:t>
            </a:r>
            <a:endParaRPr lang="en-US" sz="4800" dirty="0">
              <a:solidFill>
                <a:srgbClr val="FF6600"/>
              </a:solidFill>
              <a:effectLst>
                <a:outerShdw blurRad="28575" dist="38100" dir="14040000" algn="tl" rotWithShape="0">
                  <a:srgbClr val="000000">
                    <a:alpha val="25000"/>
                  </a:srgbClr>
                </a:outerShdw>
              </a:effectLst>
              <a:cs typeface="Calibri Light" panose="020F0302020204030204"/>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8" name="Picture 8">
            <a:extLst>
              <a:ext uri="{FF2B5EF4-FFF2-40B4-BE49-F238E27FC236}">
                <a16:creationId xmlns:a16="http://schemas.microsoft.com/office/drawing/2014/main" id="{E0E3E695-2F41-401F-BF8C-3E2DF03507E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421641" y="1981163"/>
            <a:ext cx="3694423" cy="3694423"/>
          </a:xfrm>
          <a:prstGeom prst="roundRect">
            <a:avLst>
              <a:gd name="adj" fmla="val 8594"/>
            </a:avLst>
          </a:prstGeom>
          <a:solidFill>
            <a:srgbClr val="FFFFFF">
              <a:shade val="85000"/>
            </a:srgbClr>
          </a:solidFill>
          <a:ln>
            <a:noFill/>
          </a:ln>
          <a:effectLst>
            <a:outerShdw blurRad="50800" dist="38100" dir="13500000" algn="br" rotWithShape="0">
              <a:prstClr val="black">
                <a:alpha val="40000"/>
              </a:prstClr>
            </a:outerShdw>
          </a:effectLst>
          <a:scene3d>
            <a:camera prst="orthographicFront"/>
            <a:lightRig rig="threePt" dir="t"/>
          </a:scene3d>
          <a:sp3d>
            <a:bevelT w="165100" prst="coolSlant"/>
          </a:sp3d>
        </p:spPr>
      </p:pic>
      <p:sp>
        <p:nvSpPr>
          <p:cNvPr id="13" name="TextBox 12">
            <a:extLst>
              <a:ext uri="{FF2B5EF4-FFF2-40B4-BE49-F238E27FC236}">
                <a16:creationId xmlns:a16="http://schemas.microsoft.com/office/drawing/2014/main" id="{6E0416DB-7E82-4DB4-86E5-E3ECAF75C433}"/>
              </a:ext>
            </a:extLst>
          </p:cNvPr>
          <p:cNvSpPr txBox="1"/>
          <p:nvPr/>
        </p:nvSpPr>
        <p:spPr>
          <a:xfrm>
            <a:off x="6265967" y="2425576"/>
            <a:ext cx="5494713" cy="3133898"/>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This dataset contains 6899 images</a:t>
            </a:r>
          </a:p>
          <a:p>
            <a:endParaRPr lang="en-US" dirty="0"/>
          </a:p>
          <a:p>
            <a:pPr marL="0" indent="0">
              <a:buNone/>
            </a:pPr>
            <a:endParaRPr lang="en-US" dirty="0"/>
          </a:p>
          <a:p>
            <a:r>
              <a:rPr lang="en-US" dirty="0"/>
              <a:t>The images are from 8 classes</a:t>
            </a:r>
          </a:p>
          <a:p>
            <a:endParaRPr lang="en-US" dirty="0"/>
          </a:p>
          <a:p>
            <a:endParaRPr lang="en-US" dirty="0"/>
          </a:p>
          <a:p>
            <a:r>
              <a:rPr lang="en-US" dirty="0"/>
              <a:t>The classes include airplane, car, cat, dog, flower, fruit, motorbike and person</a:t>
            </a:r>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a:t>
            </a:r>
          </a:p>
        </p:txBody>
      </p:sp>
      <p:sp>
        <p:nvSpPr>
          <p:cNvPr id="16" name="TextBox 15">
            <a:extLst>
              <a:ext uri="{FF2B5EF4-FFF2-40B4-BE49-F238E27FC236}">
                <a16:creationId xmlns:a16="http://schemas.microsoft.com/office/drawing/2014/main" id="{1997DF5A-AD5A-5C41-926D-F4E7F5899662}"/>
              </a:ext>
            </a:extLst>
          </p:cNvPr>
          <p:cNvSpPr txBox="1"/>
          <p:nvPr/>
        </p:nvSpPr>
        <p:spPr>
          <a:xfrm>
            <a:off x="2017681" y="5675586"/>
            <a:ext cx="25023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ffectLst>
                  <a:outerShdw blurRad="38100" dist="38100" dir="2700000" algn="tl">
                    <a:srgbClr val="000000">
                      <a:alpha val="43137"/>
                    </a:srgbClr>
                  </a:outerShdw>
                </a:effectLst>
                <a:ea typeface="+mn-lt"/>
                <a:cs typeface="+mn-lt"/>
              </a:rPr>
              <a:t>Natural Images Dataset from Kaggle</a:t>
            </a:r>
            <a:endParaRPr lang="en-US" sz="1200" dirty="0">
              <a:effectLst>
                <a:outerShdw blurRad="38100" dist="38100" dir="2700000" algn="tl">
                  <a:srgbClr val="000000">
                    <a:alpha val="43137"/>
                  </a:srgbClr>
                </a:outerShdw>
              </a:effectLst>
              <a:cs typeface="Calibri"/>
            </a:endParaRP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Tree>
    <p:extLst>
      <p:ext uri="{BB962C8B-B14F-4D97-AF65-F5344CB8AC3E}">
        <p14:creationId xmlns:p14="http://schemas.microsoft.com/office/powerpoint/2010/main" val="3346245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tuning</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20</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611" y="2589779"/>
            <a:ext cx="6030293" cy="2564322"/>
          </a:xfrm>
          <a:prstGeom prst="rect">
            <a:avLst/>
          </a:prstGeom>
          <a:ln>
            <a:solidFill>
              <a:schemeClr val="tx1"/>
            </a:solid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1249" y="2589779"/>
            <a:ext cx="5119431" cy="1877447"/>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tuning</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Train epoch comparison</a:t>
            </a:r>
            <a:endParaRPr lang="en-US" i="1" dirty="0"/>
          </a:p>
          <a:p>
            <a:endParaRPr lang="en-US" i="1" dirty="0"/>
          </a:p>
          <a:p>
            <a:endParaRPr lang="en-US" dirty="0"/>
          </a:p>
          <a:p>
            <a:endParaRPr lang="en-US" dirty="0"/>
          </a:p>
        </p:txBody>
      </p:sp>
    </p:spTree>
    <p:extLst>
      <p:ext uri="{BB962C8B-B14F-4D97-AF65-F5344CB8AC3E}">
        <p14:creationId xmlns:p14="http://schemas.microsoft.com/office/powerpoint/2010/main" val="1590153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tuning</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21</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4876" y="2599095"/>
            <a:ext cx="2696248" cy="2564322"/>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tuning</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85000"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Loss vs epoch and accuracy vs epoch comparison</a:t>
            </a:r>
            <a:endParaRPr lang="en-US" i="1" dirty="0"/>
          </a:p>
          <a:p>
            <a:endParaRPr lang="en-US" i="1" dirty="0"/>
          </a:p>
          <a:p>
            <a:endParaRPr lang="en-US" dirty="0"/>
          </a:p>
          <a:p>
            <a:endParaRPr lang="en-US" dirty="0"/>
          </a:p>
        </p:txBody>
      </p:sp>
      <p:pic>
        <p:nvPicPr>
          <p:cNvPr id="3" name="Picture 2">
            <a:extLst>
              <a:ext uri="{FF2B5EF4-FFF2-40B4-BE49-F238E27FC236}">
                <a16:creationId xmlns:a16="http://schemas.microsoft.com/office/drawing/2014/main" id="{1293E2B4-1CAC-564E-A257-03F4B8D31188}"/>
              </a:ext>
            </a:extLst>
          </p:cNvPr>
          <p:cNvPicPr>
            <a:picLocks noChangeAspect="1"/>
          </p:cNvPicPr>
          <p:nvPr/>
        </p:nvPicPr>
        <p:blipFill>
          <a:blip r:embed="rId4"/>
          <a:stretch>
            <a:fillRect/>
          </a:stretch>
        </p:blipFill>
        <p:spPr>
          <a:xfrm>
            <a:off x="3080615" y="2599095"/>
            <a:ext cx="2743200" cy="2564322"/>
          </a:xfrm>
          <a:prstGeom prst="rect">
            <a:avLst/>
          </a:prstGeom>
          <a:ln>
            <a:solidFill>
              <a:schemeClr val="tx1"/>
            </a:solidFill>
          </a:ln>
        </p:spPr>
      </p:pic>
      <p:pic>
        <p:nvPicPr>
          <p:cNvPr id="16" name="Picture 15">
            <a:extLst>
              <a:ext uri="{FF2B5EF4-FFF2-40B4-BE49-F238E27FC236}">
                <a16:creationId xmlns:a16="http://schemas.microsoft.com/office/drawing/2014/main" id="{DB6EF2B6-888F-DE40-87D0-9E162262DB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68187" y="2599095"/>
            <a:ext cx="2696248" cy="2564322"/>
          </a:xfrm>
          <a:prstGeom prst="rect">
            <a:avLst/>
          </a:prstGeom>
          <a:ln>
            <a:solidFill>
              <a:schemeClr val="tx1"/>
            </a:solidFill>
          </a:ln>
        </p:spPr>
      </p:pic>
      <p:pic>
        <p:nvPicPr>
          <p:cNvPr id="17" name="Picture 16">
            <a:extLst>
              <a:ext uri="{FF2B5EF4-FFF2-40B4-BE49-F238E27FC236}">
                <a16:creationId xmlns:a16="http://schemas.microsoft.com/office/drawing/2014/main" id="{FA366344-4B5E-8B42-8D51-C4ADF0A358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43925" y="2599095"/>
            <a:ext cx="2743199" cy="2564322"/>
          </a:xfrm>
          <a:prstGeom prst="rect">
            <a:avLst/>
          </a:prstGeom>
          <a:ln>
            <a:solidFill>
              <a:schemeClr val="tx1"/>
            </a:solidFill>
          </a:ln>
        </p:spPr>
      </p:pic>
    </p:spTree>
    <p:extLst>
      <p:ext uri="{BB962C8B-B14F-4D97-AF65-F5344CB8AC3E}">
        <p14:creationId xmlns:p14="http://schemas.microsoft.com/office/powerpoint/2010/main" val="1388168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461689" y="58856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tuning</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22</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179" y="2305999"/>
            <a:ext cx="4016814" cy="3497274"/>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94562" y="58856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tuning</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199453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Confusion matrix comparison</a:t>
            </a:r>
            <a:endParaRPr lang="en-US" i="1" dirty="0"/>
          </a:p>
          <a:p>
            <a:endParaRPr lang="en-US" i="1" dirty="0"/>
          </a:p>
          <a:p>
            <a:endParaRPr lang="en-US" dirty="0"/>
          </a:p>
          <a:p>
            <a:endParaRPr lang="en-US" dirty="0"/>
          </a:p>
        </p:txBody>
      </p:sp>
      <p:pic>
        <p:nvPicPr>
          <p:cNvPr id="3" name="Picture 2">
            <a:extLst>
              <a:ext uri="{FF2B5EF4-FFF2-40B4-BE49-F238E27FC236}">
                <a16:creationId xmlns:a16="http://schemas.microsoft.com/office/drawing/2014/main" id="{C2873985-6FA7-4548-9952-0A3B9FCCC09E}"/>
              </a:ext>
            </a:extLst>
          </p:cNvPr>
          <p:cNvPicPr>
            <a:picLocks noChangeAspect="1"/>
          </p:cNvPicPr>
          <p:nvPr/>
        </p:nvPicPr>
        <p:blipFill>
          <a:blip r:embed="rId4"/>
          <a:stretch>
            <a:fillRect/>
          </a:stretch>
        </p:blipFill>
        <p:spPr>
          <a:xfrm>
            <a:off x="7184099" y="2302316"/>
            <a:ext cx="4022596" cy="3497275"/>
          </a:xfrm>
          <a:prstGeom prst="rect">
            <a:avLst/>
          </a:prstGeom>
          <a:ln>
            <a:solidFill>
              <a:schemeClr val="tx1"/>
            </a:solidFill>
          </a:ln>
        </p:spPr>
      </p:pic>
    </p:spTree>
    <p:extLst>
      <p:ext uri="{BB962C8B-B14F-4D97-AF65-F5344CB8AC3E}">
        <p14:creationId xmlns:p14="http://schemas.microsoft.com/office/powerpoint/2010/main" val="57946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Hyperparameter tuning with small dataset</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387073" y="3349866"/>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tuning</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23</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689" y="2653404"/>
            <a:ext cx="4052438" cy="546954"/>
          </a:xfrm>
          <a:prstGeom prst="rect">
            <a:avLst/>
          </a:prstGeom>
          <a:ln>
            <a:solidFill>
              <a:schemeClr val="tx1"/>
            </a:solid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3042" y="2647082"/>
            <a:ext cx="4052438" cy="543894"/>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6718426" y="3349865"/>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tuning</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Test set accuracy comparison</a:t>
            </a:r>
            <a:endParaRPr lang="en-US" i="1" dirty="0"/>
          </a:p>
          <a:p>
            <a:endParaRPr lang="en-US" i="1" dirty="0"/>
          </a:p>
          <a:p>
            <a:endParaRPr lang="en-US" dirty="0"/>
          </a:p>
          <a:p>
            <a:endParaRPr lang="en-US" dirty="0"/>
          </a:p>
        </p:txBody>
      </p:sp>
      <p:sp>
        <p:nvSpPr>
          <p:cNvPr id="16" name="TextBox 15">
            <a:extLst>
              <a:ext uri="{FF2B5EF4-FFF2-40B4-BE49-F238E27FC236}">
                <a16:creationId xmlns:a16="http://schemas.microsoft.com/office/drawing/2014/main" id="{A371864D-066F-EF4A-B698-50F3713698CB}"/>
              </a:ext>
            </a:extLst>
          </p:cNvPr>
          <p:cNvSpPr txBox="1"/>
          <p:nvPr/>
        </p:nvSpPr>
        <p:spPr>
          <a:xfrm>
            <a:off x="113904" y="4078899"/>
            <a:ext cx="11323607" cy="1813661"/>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Inference:</a:t>
            </a:r>
          </a:p>
          <a:p>
            <a:pPr>
              <a:buFont typeface="Arial" panose="020B0604020202020204" pitchFamily="34" charset="0"/>
              <a:buChar char="•"/>
            </a:pPr>
            <a:r>
              <a:rPr lang="en-US" dirty="0"/>
              <a:t> We can see that creating complex architectures may not always improve a CNN and generalize better</a:t>
            </a:r>
          </a:p>
          <a:p>
            <a:pPr>
              <a:buFont typeface="Arial" panose="020B0604020202020204" pitchFamily="34" charset="0"/>
              <a:buChar char="•"/>
            </a:pPr>
            <a:r>
              <a:rPr lang="en-US" dirty="0"/>
              <a:t> The simple architecture CNN had less loss, better accuracies than the tuned CNN with more layers </a:t>
            </a:r>
          </a:p>
          <a:p>
            <a:pPr>
              <a:buFont typeface="Arial" panose="020B0604020202020204" pitchFamily="34" charset="0"/>
              <a:buChar char="•"/>
            </a:pPr>
            <a:r>
              <a:rPr lang="en-US" dirty="0"/>
              <a:t> Perhaps tuning some other hyperparameters may reduce overfitting </a:t>
            </a:r>
          </a:p>
          <a:p>
            <a:pPr marL="0" indent="0">
              <a:buNone/>
            </a:pPr>
            <a:endParaRPr lang="en-US" i="1" dirty="0"/>
          </a:p>
        </p:txBody>
      </p:sp>
    </p:spTree>
    <p:extLst>
      <p:ext uri="{BB962C8B-B14F-4D97-AF65-F5344CB8AC3E}">
        <p14:creationId xmlns:p14="http://schemas.microsoft.com/office/powerpoint/2010/main" val="261909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normAutofit/>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Creating ensembles</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solidFill>
                <a:srgbClr val="FF6600"/>
              </a:solidFill>
              <a:effectLst>
                <a:outerShdw blurRad="28575" dist="38100" dir="14040000" algn="tl" rotWithShape="0">
                  <a:srgbClr val="000000">
                    <a:alpha val="25000"/>
                  </a:srgbClr>
                </a:outerShdw>
              </a:effectLst>
              <a:ea typeface="+mj-lt"/>
              <a:cs typeface="+mj-l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186962" y="2942993"/>
            <a:ext cx="6008694" cy="2204240"/>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buFont typeface="Arial" panose="020B0604020202020204" pitchFamily="34" charset="0"/>
              <a:buChar char="•"/>
            </a:pPr>
            <a:r>
              <a:rPr lang="en-US" dirty="0"/>
              <a:t> I created 4 CNNs, each with 3 Conv2D layers with 32, 64 and 128. filters. I also did batch normalization along with dropout of 0.4</a:t>
            </a:r>
          </a:p>
          <a:p>
            <a:pPr>
              <a:buFont typeface="Arial" panose="020B0604020202020204" pitchFamily="34" charset="0"/>
              <a:buChar char="•"/>
            </a:pPr>
            <a:r>
              <a:rPr lang="en-US" dirty="0"/>
              <a:t> The accuracies can be seen in the image on the left</a:t>
            </a:r>
          </a:p>
          <a:p>
            <a:pPr>
              <a:buFont typeface="Arial" panose="020B0604020202020204" pitchFamily="34" charset="0"/>
              <a:buChar char="•"/>
            </a:pPr>
            <a:r>
              <a:rPr lang="en-US" dirty="0"/>
              <a:t> Then I took a simple average of the 4 models and evaluated the ensembled model</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24</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368" y="3232862"/>
            <a:ext cx="5913672" cy="1210454"/>
          </a:xfrm>
          <a:prstGeom prst="rect">
            <a:avLst/>
          </a:prstGeom>
          <a:ln>
            <a:solidFill>
              <a:schemeClr val="tx1"/>
            </a:solidFill>
          </a:ln>
        </p:spPr>
      </p:pic>
    </p:spTree>
    <p:extLst>
      <p:ext uri="{BB962C8B-B14F-4D97-AF65-F5344CB8AC3E}">
        <p14:creationId xmlns:p14="http://schemas.microsoft.com/office/powerpoint/2010/main" val="3347860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normAutofit/>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Creating ensembles</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solidFill>
                <a:srgbClr val="FF6600"/>
              </a:solidFill>
              <a:effectLst>
                <a:outerShdw blurRad="28575" dist="38100" dir="14040000" algn="tl" rotWithShape="0">
                  <a:srgbClr val="000000">
                    <a:alpha val="25000"/>
                  </a:srgbClr>
                </a:outerShdw>
              </a:effectLst>
              <a:ea typeface="+mj-lt"/>
              <a:cs typeface="+mj-l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5897594" y="2025393"/>
            <a:ext cx="6008694" cy="1840523"/>
          </a:xfrm>
          <a:prstGeom prst="rect">
            <a:avLst/>
          </a:prstGeom>
        </p:spPr>
        <p:txBody>
          <a:bodyPr vert="horz" lIns="0" tIns="45720" rIns="0" bIns="45720" rtlCol="0" anchor="t">
            <a:normAutofit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marL="0" indent="0">
              <a:buNone/>
            </a:pPr>
            <a:r>
              <a:rPr lang="en-US" dirty="0"/>
              <a:t>The ensemble predicts quite a few false positives and false negatives</a:t>
            </a:r>
          </a:p>
          <a:p>
            <a:pPr marL="0" indent="0">
              <a:buNone/>
            </a:pPr>
            <a:r>
              <a:rPr lang="en-US" dirty="0"/>
              <a:t>The first model that I created performed better than the ensembled model</a:t>
            </a:r>
          </a:p>
          <a:p>
            <a:pPr marL="0" indent="0">
              <a:buNone/>
            </a:pPr>
            <a:r>
              <a:rPr lang="en-US" dirty="0"/>
              <a:t>Perhaps a combination of ensemble of simple models and weighted averaging would provide a better model</a:t>
            </a:r>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25</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000" y="1911628"/>
            <a:ext cx="4590629" cy="3948930"/>
          </a:xfrm>
          <a:prstGeom prst="rect">
            <a:avLst/>
          </a:prstGeom>
          <a:ln>
            <a:solidFill>
              <a:schemeClr val="tx1"/>
            </a:solidFill>
          </a:ln>
        </p:spPr>
      </p:pic>
      <p:pic>
        <p:nvPicPr>
          <p:cNvPr id="4" name="Picture 3">
            <a:extLst>
              <a:ext uri="{FF2B5EF4-FFF2-40B4-BE49-F238E27FC236}">
                <a16:creationId xmlns:a16="http://schemas.microsoft.com/office/drawing/2014/main" id="{1E2293F9-912C-744A-9996-2BD7A7102DF2}"/>
              </a:ext>
            </a:extLst>
          </p:cNvPr>
          <p:cNvPicPr>
            <a:picLocks noChangeAspect="1"/>
          </p:cNvPicPr>
          <p:nvPr/>
        </p:nvPicPr>
        <p:blipFill>
          <a:blip r:embed="rId4"/>
          <a:stretch>
            <a:fillRect/>
          </a:stretch>
        </p:blipFill>
        <p:spPr>
          <a:xfrm>
            <a:off x="7467600" y="4394338"/>
            <a:ext cx="4241800" cy="393700"/>
          </a:xfrm>
          <a:prstGeom prst="rect">
            <a:avLst/>
          </a:prstGeom>
          <a:ln>
            <a:solidFill>
              <a:schemeClr val="tx1"/>
            </a:solidFill>
          </a:ln>
        </p:spPr>
      </p:pic>
      <p:sp>
        <p:nvSpPr>
          <p:cNvPr id="11" name="TextBox 10">
            <a:extLst>
              <a:ext uri="{FF2B5EF4-FFF2-40B4-BE49-F238E27FC236}">
                <a16:creationId xmlns:a16="http://schemas.microsoft.com/office/drawing/2014/main" id="{3CA51A8E-30E3-B14C-8A63-2D0C404F941C}"/>
              </a:ext>
            </a:extLst>
          </p:cNvPr>
          <p:cNvSpPr txBox="1"/>
          <p:nvPr/>
        </p:nvSpPr>
        <p:spPr>
          <a:xfrm>
            <a:off x="7467599" y="4962459"/>
            <a:ext cx="4241801" cy="1088197"/>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marL="0" indent="0">
              <a:buNone/>
            </a:pPr>
            <a:r>
              <a:rPr lang="en-US" dirty="0"/>
              <a:t>The ensemble does not generalize very well as we saw close to 95% accuracy on the train set and over 85% accuracy on the validation set</a:t>
            </a:r>
          </a:p>
        </p:txBody>
      </p:sp>
    </p:spTree>
    <p:extLst>
      <p:ext uri="{BB962C8B-B14F-4D97-AF65-F5344CB8AC3E}">
        <p14:creationId xmlns:p14="http://schemas.microsoft.com/office/powerpoint/2010/main" val="173350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Data augmentation</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solidFill>
                <a:srgbClr val="FF6600"/>
              </a:solidFill>
              <a:effectLst>
                <a:outerShdw blurRad="28575" dist="38100" dir="14040000" algn="tl" rotWithShape="0">
                  <a:srgbClr val="000000">
                    <a:alpha val="25000"/>
                  </a:srgbClr>
                </a:outerShdw>
              </a:effectLst>
              <a:ea typeface="+mj-lt"/>
              <a:cs typeface="+mj-l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1134319" y="2708476"/>
            <a:ext cx="9398643" cy="720524"/>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The above line of code does simple operations like rotation, flip, etc. to an image so that copies can be created in order to increase dataset size</a:t>
            </a:r>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26</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5207" y="2185735"/>
            <a:ext cx="9158023" cy="410757"/>
          </a:xfrm>
          <a:prstGeom prst="rect">
            <a:avLst/>
          </a:prstGeom>
        </p:spPr>
      </p:pic>
      <p:sp>
        <p:nvSpPr>
          <p:cNvPr id="9" name="TextBox 8">
            <a:extLst>
              <a:ext uri="{FF2B5EF4-FFF2-40B4-BE49-F238E27FC236}">
                <a16:creationId xmlns:a16="http://schemas.microsoft.com/office/drawing/2014/main" id="{E981EB92-565A-E048-8394-08EDB2F85B3D}"/>
              </a:ext>
            </a:extLst>
          </p:cNvPr>
          <p:cNvSpPr txBox="1"/>
          <p:nvPr/>
        </p:nvSpPr>
        <p:spPr>
          <a:xfrm>
            <a:off x="1134318" y="3792144"/>
            <a:ext cx="9398643" cy="720524"/>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 will now compare the augmented dataset model with the first model that I created</a:t>
            </a:r>
          </a:p>
          <a:p>
            <a:endParaRPr lang="en-US" dirty="0"/>
          </a:p>
        </p:txBody>
      </p:sp>
      <p:pic>
        <p:nvPicPr>
          <p:cNvPr id="11" name="Picture 10">
            <a:extLst>
              <a:ext uri="{FF2B5EF4-FFF2-40B4-BE49-F238E27FC236}">
                <a16:creationId xmlns:a16="http://schemas.microsoft.com/office/drawing/2014/main" id="{E0D5E718-3F2C-CF42-BED2-61246AB55FB6}"/>
              </a:ext>
            </a:extLst>
          </p:cNvPr>
          <p:cNvPicPr>
            <a:picLocks noChangeAspect="1"/>
          </p:cNvPicPr>
          <p:nvPr/>
        </p:nvPicPr>
        <p:blipFill>
          <a:blip r:embed="rId4"/>
          <a:stretch>
            <a:fillRect/>
          </a:stretch>
        </p:blipFill>
        <p:spPr>
          <a:xfrm>
            <a:off x="1933240" y="4713166"/>
            <a:ext cx="2146300" cy="609600"/>
          </a:xfrm>
          <a:prstGeom prst="rect">
            <a:avLst/>
          </a:prstGeom>
          <a:ln>
            <a:solidFill>
              <a:schemeClr val="tx1"/>
            </a:solidFill>
          </a:ln>
        </p:spPr>
      </p:pic>
      <p:pic>
        <p:nvPicPr>
          <p:cNvPr id="4" name="Picture 3">
            <a:extLst>
              <a:ext uri="{FF2B5EF4-FFF2-40B4-BE49-F238E27FC236}">
                <a16:creationId xmlns:a16="http://schemas.microsoft.com/office/drawing/2014/main" id="{A54F29E5-5784-184D-8A4A-18F33E471276}"/>
              </a:ext>
            </a:extLst>
          </p:cNvPr>
          <p:cNvPicPr>
            <a:picLocks noChangeAspect="1"/>
          </p:cNvPicPr>
          <p:nvPr/>
        </p:nvPicPr>
        <p:blipFill>
          <a:blip r:embed="rId5"/>
          <a:stretch>
            <a:fillRect/>
          </a:stretch>
        </p:blipFill>
        <p:spPr>
          <a:xfrm>
            <a:off x="8044911" y="4713166"/>
            <a:ext cx="2378319" cy="634218"/>
          </a:xfrm>
          <a:prstGeom prst="rect">
            <a:avLst/>
          </a:prstGeom>
          <a:ln>
            <a:solidFill>
              <a:schemeClr val="tx1"/>
            </a:solidFill>
          </a:ln>
        </p:spPr>
      </p:pic>
      <p:sp>
        <p:nvSpPr>
          <p:cNvPr id="14" name="TextBox 13">
            <a:extLst>
              <a:ext uri="{FF2B5EF4-FFF2-40B4-BE49-F238E27FC236}">
                <a16:creationId xmlns:a16="http://schemas.microsoft.com/office/drawing/2014/main" id="{038FA0B9-FAE6-4140-945E-62C5A47648D8}"/>
              </a:ext>
            </a:extLst>
          </p:cNvPr>
          <p:cNvSpPr txBox="1"/>
          <p:nvPr/>
        </p:nvSpPr>
        <p:spPr>
          <a:xfrm>
            <a:off x="947826" y="5419384"/>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6" name="TextBox 15">
            <a:extLst>
              <a:ext uri="{FF2B5EF4-FFF2-40B4-BE49-F238E27FC236}">
                <a16:creationId xmlns:a16="http://schemas.microsoft.com/office/drawing/2014/main" id="{8C8BA28B-A587-2240-9BAD-66B9B2E64E9D}"/>
              </a:ext>
            </a:extLst>
          </p:cNvPr>
          <p:cNvSpPr txBox="1"/>
          <p:nvPr/>
        </p:nvSpPr>
        <p:spPr>
          <a:xfrm>
            <a:off x="7133235" y="5419384"/>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Tree>
    <p:extLst>
      <p:ext uri="{BB962C8B-B14F-4D97-AF65-F5344CB8AC3E}">
        <p14:creationId xmlns:p14="http://schemas.microsoft.com/office/powerpoint/2010/main" val="720719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Data augmentation</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27</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1332" y="2566629"/>
            <a:ext cx="5449584" cy="3017284"/>
          </a:xfrm>
          <a:prstGeom prst="rect">
            <a:avLst/>
          </a:prstGeom>
          <a:ln>
            <a:no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64234" y="2589778"/>
            <a:ext cx="5196446" cy="2951657"/>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Model Architecture comparison</a:t>
            </a:r>
            <a:endParaRPr lang="en-US" i="1" dirty="0"/>
          </a:p>
          <a:p>
            <a:endParaRPr lang="en-US" i="1" dirty="0"/>
          </a:p>
          <a:p>
            <a:endParaRPr lang="en-US" dirty="0"/>
          </a:p>
          <a:p>
            <a:endParaRPr lang="en-US" dirty="0"/>
          </a:p>
        </p:txBody>
      </p:sp>
    </p:spTree>
    <p:extLst>
      <p:ext uri="{BB962C8B-B14F-4D97-AF65-F5344CB8AC3E}">
        <p14:creationId xmlns:p14="http://schemas.microsoft.com/office/powerpoint/2010/main" val="260768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28</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8138" y="2589779"/>
            <a:ext cx="5805691" cy="2588683"/>
          </a:xfrm>
          <a:prstGeom prst="rect">
            <a:avLst/>
          </a:prstGeom>
          <a:ln>
            <a:no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1256" y="2589779"/>
            <a:ext cx="5539424" cy="2588683"/>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Train epoch comparison</a:t>
            </a:r>
            <a:endParaRPr lang="en-US" i="1" dirty="0"/>
          </a:p>
          <a:p>
            <a:endParaRPr lang="en-US" i="1" dirty="0"/>
          </a:p>
          <a:p>
            <a:endParaRPr lang="en-US" dirty="0"/>
          </a:p>
          <a:p>
            <a:endParaRPr lang="en-US" dirty="0"/>
          </a:p>
        </p:txBody>
      </p:sp>
      <p:sp>
        <p:nvSpPr>
          <p:cNvPr id="16" name="Title 1">
            <a:extLst>
              <a:ext uri="{FF2B5EF4-FFF2-40B4-BE49-F238E27FC236}">
                <a16:creationId xmlns:a16="http://schemas.microsoft.com/office/drawing/2014/main" id="{960AEF85-07C9-A44D-B78C-F8D03E3CDF08}"/>
              </a:ext>
            </a:extLst>
          </p:cNvPr>
          <p:cNvSpPr txBox="1">
            <a:spLocks/>
          </p:cNvSpPr>
          <p:nvPr/>
        </p:nvSpPr>
        <p:spPr>
          <a:xfrm>
            <a:off x="947281" y="855242"/>
            <a:ext cx="1049023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solidFill>
                  <a:srgbClr val="FF6600"/>
                </a:solidFill>
                <a:effectLst>
                  <a:outerShdw blurRad="28575" dist="38100" dir="14040000" algn="tl" rotWithShape="0">
                    <a:srgbClr val="000000">
                      <a:alpha val="25000"/>
                    </a:srgbClr>
                  </a:outerShdw>
                </a:effectLst>
                <a:ea typeface="+mj-lt"/>
                <a:cs typeface="+mj-lt"/>
              </a:rPr>
              <a:t>Data augmentation</a:t>
            </a:r>
            <a:br>
              <a:rPr lang="en-US">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Tree>
    <p:extLst>
      <p:ext uri="{BB962C8B-B14F-4D97-AF65-F5344CB8AC3E}">
        <p14:creationId xmlns:p14="http://schemas.microsoft.com/office/powerpoint/2010/main" val="2055392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E0416DB-7E82-4DB4-86E5-E3ECAF75C433}"/>
              </a:ext>
            </a:extLst>
          </p:cNvPr>
          <p:cNvSpPr txBox="1"/>
          <p:nvPr/>
        </p:nvSpPr>
        <p:spPr>
          <a:xfrm>
            <a:off x="787491"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29</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sp>
        <p:nvSpPr>
          <p:cNvPr id="11" name="TextBox 10">
            <a:extLst>
              <a:ext uri="{FF2B5EF4-FFF2-40B4-BE49-F238E27FC236}">
                <a16:creationId xmlns:a16="http://schemas.microsoft.com/office/drawing/2014/main" id="{FDE9471E-E834-A14F-8DEB-8CFC0FD814A3}"/>
              </a:ext>
            </a:extLst>
          </p:cNvPr>
          <p:cNvSpPr txBox="1"/>
          <p:nvPr/>
        </p:nvSpPr>
        <p:spPr>
          <a:xfrm>
            <a:off x="7005025" y="558690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85000"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Loss vs epoch and accuracy vs epoch comparison</a:t>
            </a:r>
            <a:endParaRPr lang="en-US" i="1" dirty="0"/>
          </a:p>
          <a:p>
            <a:endParaRPr lang="en-US" i="1" dirty="0"/>
          </a:p>
          <a:p>
            <a:endParaRPr lang="en-US" dirty="0"/>
          </a:p>
          <a:p>
            <a:endParaRPr lang="en-US" dirty="0"/>
          </a:p>
        </p:txBody>
      </p:sp>
      <p:pic>
        <p:nvPicPr>
          <p:cNvPr id="16" name="Picture 15">
            <a:extLst>
              <a:ext uri="{FF2B5EF4-FFF2-40B4-BE49-F238E27FC236}">
                <a16:creationId xmlns:a16="http://schemas.microsoft.com/office/drawing/2014/main" id="{DB6EF2B6-888F-DE40-87D0-9E162262DB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7951" y="2599094"/>
            <a:ext cx="2845256" cy="2708507"/>
          </a:xfrm>
          <a:prstGeom prst="rect">
            <a:avLst/>
          </a:prstGeom>
          <a:ln>
            <a:solidFill>
              <a:schemeClr val="tx1"/>
            </a:solidFill>
          </a:ln>
        </p:spPr>
      </p:pic>
      <p:pic>
        <p:nvPicPr>
          <p:cNvPr id="17" name="Picture 16">
            <a:extLst>
              <a:ext uri="{FF2B5EF4-FFF2-40B4-BE49-F238E27FC236}">
                <a16:creationId xmlns:a16="http://schemas.microsoft.com/office/drawing/2014/main" id="{FA366344-4B5E-8B42-8D51-C4ADF0A35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234564" y="2599095"/>
            <a:ext cx="2845255" cy="2708506"/>
          </a:xfrm>
          <a:prstGeom prst="rect">
            <a:avLst/>
          </a:prstGeom>
          <a:ln>
            <a:solidFill>
              <a:schemeClr val="tx1"/>
            </a:solidFill>
          </a:ln>
        </p:spPr>
      </p:pic>
      <p:sp>
        <p:nvSpPr>
          <p:cNvPr id="18" name="Title 1">
            <a:extLst>
              <a:ext uri="{FF2B5EF4-FFF2-40B4-BE49-F238E27FC236}">
                <a16:creationId xmlns:a16="http://schemas.microsoft.com/office/drawing/2014/main" id="{B55AAFEC-7EA5-2044-BC13-9C2D5F876F7E}"/>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Data augmentation</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20" name="Picture 19">
            <a:extLst>
              <a:ext uri="{FF2B5EF4-FFF2-40B4-BE49-F238E27FC236}">
                <a16:creationId xmlns:a16="http://schemas.microsoft.com/office/drawing/2014/main" id="{2DBBF423-9423-224E-99A5-9E174BC1EE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181" y="2585304"/>
            <a:ext cx="2696248" cy="2722299"/>
          </a:xfrm>
          <a:prstGeom prst="rect">
            <a:avLst/>
          </a:prstGeom>
          <a:ln>
            <a:solidFill>
              <a:schemeClr val="tx1"/>
            </a:solidFill>
          </a:ln>
        </p:spPr>
      </p:pic>
      <p:pic>
        <p:nvPicPr>
          <p:cNvPr id="21" name="Picture 20">
            <a:extLst>
              <a:ext uri="{FF2B5EF4-FFF2-40B4-BE49-F238E27FC236}">
                <a16:creationId xmlns:a16="http://schemas.microsoft.com/office/drawing/2014/main" id="{0A943AFA-DA49-8D44-88C5-5FFC6A397F6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979786" y="2599094"/>
            <a:ext cx="2872659" cy="2708508"/>
          </a:xfrm>
          <a:prstGeom prst="rect">
            <a:avLst/>
          </a:prstGeom>
          <a:ln>
            <a:solidFill>
              <a:schemeClr val="tx1"/>
            </a:solidFill>
          </a:ln>
        </p:spPr>
      </p:pic>
    </p:spTree>
    <p:extLst>
      <p:ext uri="{BB962C8B-B14F-4D97-AF65-F5344CB8AC3E}">
        <p14:creationId xmlns:p14="http://schemas.microsoft.com/office/powerpoint/2010/main" val="205690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sz="4800" dirty="0">
                <a:solidFill>
                  <a:srgbClr val="FF6600"/>
                </a:solidFill>
                <a:effectLst>
                  <a:outerShdw blurRad="28575" dist="38100" dir="14040000" algn="tl" rotWithShape="0">
                    <a:srgbClr val="000000">
                      <a:alpha val="25000"/>
                    </a:srgbClr>
                  </a:outerShdw>
                </a:effectLst>
                <a:ea typeface="+mj-lt"/>
                <a:cs typeface="+mj-lt"/>
              </a:rPr>
              <a:t>What is the expectation?</a:t>
            </a:r>
            <a:endParaRPr lang="en-US" sz="4800" dirty="0">
              <a:solidFill>
                <a:srgbClr val="FF6600"/>
              </a:solidFill>
              <a:effectLst>
                <a:outerShdw blurRad="28575" dist="38100" dir="14040000" algn="tl" rotWithShape="0">
                  <a:srgbClr val="000000">
                    <a:alpha val="25000"/>
                  </a:srgbClr>
                </a:outerShdw>
              </a:effectLst>
              <a:cs typeface="Calibri Light" panose="020F0302020204030204"/>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8" name="Picture 8">
            <a:extLst>
              <a:ext uri="{FF2B5EF4-FFF2-40B4-BE49-F238E27FC236}">
                <a16:creationId xmlns:a16="http://schemas.microsoft.com/office/drawing/2014/main" id="{E0E3E695-2F41-401F-BF8C-3E2DF03507E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31320" y="2801601"/>
            <a:ext cx="5259833" cy="1107333"/>
          </a:xfrm>
          <a:prstGeom prst="roundRect">
            <a:avLst>
              <a:gd name="adj" fmla="val 8594"/>
            </a:avLst>
          </a:prstGeom>
          <a:solidFill>
            <a:srgbClr val="FFFFFF">
              <a:shade val="85000"/>
            </a:srgbClr>
          </a:solidFill>
          <a:ln>
            <a:noFill/>
          </a:ln>
          <a:effectLst>
            <a:outerShdw blurRad="50800" dist="38100" dir="13500000" algn="br" rotWithShape="0">
              <a:prstClr val="black">
                <a:alpha val="40000"/>
              </a:prstClr>
            </a:outerShdw>
          </a:effectLst>
          <a:scene3d>
            <a:camera prst="orthographicFront"/>
            <a:lightRig rig="threePt" dir="t"/>
          </a:scene3d>
          <a:sp3d>
            <a:bevelT w="165100" prst="coolSlant"/>
          </a:sp3d>
        </p:spPr>
      </p:pic>
      <p:sp>
        <p:nvSpPr>
          <p:cNvPr id="13" name="TextBox 12">
            <a:extLst>
              <a:ext uri="{FF2B5EF4-FFF2-40B4-BE49-F238E27FC236}">
                <a16:creationId xmlns:a16="http://schemas.microsoft.com/office/drawing/2014/main" id="{6E0416DB-7E82-4DB4-86E5-E3ECAF75C433}"/>
              </a:ext>
            </a:extLst>
          </p:cNvPr>
          <p:cNvSpPr txBox="1"/>
          <p:nvPr/>
        </p:nvSpPr>
        <p:spPr>
          <a:xfrm>
            <a:off x="6265967" y="2425576"/>
            <a:ext cx="5494713" cy="3133898"/>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Train a machine learning model which can predict the class of new and unseen data/images</a:t>
            </a:r>
          </a:p>
          <a:p>
            <a:endParaRPr lang="en-US" dirty="0"/>
          </a:p>
          <a:p>
            <a:r>
              <a:rPr lang="en-US" dirty="0"/>
              <a:t>Implement the various machine learning techniques</a:t>
            </a:r>
          </a:p>
          <a:p>
            <a:endParaRPr lang="en-US" dirty="0"/>
          </a:p>
          <a:p>
            <a:r>
              <a:rPr lang="en-US" dirty="0"/>
              <a:t>Provide evaluation of the implementations</a:t>
            </a:r>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3</a:t>
            </a:r>
          </a:p>
        </p:txBody>
      </p:sp>
      <p:sp>
        <p:nvSpPr>
          <p:cNvPr id="16" name="TextBox 15">
            <a:extLst>
              <a:ext uri="{FF2B5EF4-FFF2-40B4-BE49-F238E27FC236}">
                <a16:creationId xmlns:a16="http://schemas.microsoft.com/office/drawing/2014/main" id="{1997DF5A-AD5A-5C41-926D-F4E7F5899662}"/>
              </a:ext>
            </a:extLst>
          </p:cNvPr>
          <p:cNvSpPr txBox="1"/>
          <p:nvPr/>
        </p:nvSpPr>
        <p:spPr>
          <a:xfrm>
            <a:off x="1810065" y="3908934"/>
            <a:ext cx="25023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ffectLst>
                  <a:outerShdw blurRad="38100" dist="38100" dir="2700000" algn="tl">
                    <a:srgbClr val="000000">
                      <a:alpha val="43137"/>
                    </a:srgbClr>
                  </a:outerShdw>
                </a:effectLst>
                <a:ea typeface="+mn-lt"/>
                <a:cs typeface="+mn-lt"/>
              </a:rPr>
              <a:t>Natural Images Dataset from Kaggle</a:t>
            </a:r>
            <a:endParaRPr lang="en-US" sz="1200" dirty="0">
              <a:effectLst>
                <a:outerShdw blurRad="38100" dist="38100" dir="2700000" algn="tl">
                  <a:srgbClr val="000000">
                    <a:alpha val="43137"/>
                  </a:srgbClr>
                </a:outerShdw>
              </a:effectLst>
              <a:cs typeface="Calibri"/>
            </a:endParaRP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Tree>
    <p:extLst>
      <p:ext uri="{BB962C8B-B14F-4D97-AF65-F5344CB8AC3E}">
        <p14:creationId xmlns:p14="http://schemas.microsoft.com/office/powerpoint/2010/main" val="2452836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E0416DB-7E82-4DB4-86E5-E3ECAF75C433}"/>
              </a:ext>
            </a:extLst>
          </p:cNvPr>
          <p:cNvSpPr txBox="1"/>
          <p:nvPr/>
        </p:nvSpPr>
        <p:spPr>
          <a:xfrm>
            <a:off x="461689" y="58856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30</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179" y="2386477"/>
            <a:ext cx="4016814" cy="3336318"/>
          </a:xfrm>
          <a:prstGeom prst="rect">
            <a:avLst/>
          </a:prstGeom>
          <a:ln>
            <a:noFill/>
          </a:ln>
        </p:spPr>
      </p:pic>
      <p:sp>
        <p:nvSpPr>
          <p:cNvPr id="11" name="TextBox 10">
            <a:extLst>
              <a:ext uri="{FF2B5EF4-FFF2-40B4-BE49-F238E27FC236}">
                <a16:creationId xmlns:a16="http://schemas.microsoft.com/office/drawing/2014/main" id="{FDE9471E-E834-A14F-8DEB-8CFC0FD814A3}"/>
              </a:ext>
            </a:extLst>
          </p:cNvPr>
          <p:cNvSpPr txBox="1"/>
          <p:nvPr/>
        </p:nvSpPr>
        <p:spPr>
          <a:xfrm>
            <a:off x="7094562" y="58856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1994539"/>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Confusion matrix comparison</a:t>
            </a:r>
            <a:endParaRPr lang="en-US" i="1" dirty="0"/>
          </a:p>
          <a:p>
            <a:endParaRPr lang="en-US" i="1" dirty="0"/>
          </a:p>
          <a:p>
            <a:endParaRPr lang="en-US" dirty="0"/>
          </a:p>
          <a:p>
            <a:endParaRPr lang="en-US" dirty="0"/>
          </a:p>
        </p:txBody>
      </p:sp>
      <p:pic>
        <p:nvPicPr>
          <p:cNvPr id="3" name="Picture 2">
            <a:extLst>
              <a:ext uri="{FF2B5EF4-FFF2-40B4-BE49-F238E27FC236}">
                <a16:creationId xmlns:a16="http://schemas.microsoft.com/office/drawing/2014/main" id="{C2873985-6FA7-4548-9952-0A3B9FCCC0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4099" y="2324251"/>
            <a:ext cx="4022596" cy="3453405"/>
          </a:xfrm>
          <a:prstGeom prst="rect">
            <a:avLst/>
          </a:prstGeom>
          <a:ln>
            <a:solidFill>
              <a:schemeClr val="tx1"/>
            </a:solidFill>
          </a:ln>
        </p:spPr>
      </p:pic>
      <p:sp>
        <p:nvSpPr>
          <p:cNvPr id="16" name="Title 1">
            <a:extLst>
              <a:ext uri="{FF2B5EF4-FFF2-40B4-BE49-F238E27FC236}">
                <a16:creationId xmlns:a16="http://schemas.microsoft.com/office/drawing/2014/main" id="{31328632-0589-4645-996D-952DB8B17368}"/>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Data augmentation</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Tree>
    <p:extLst>
      <p:ext uri="{BB962C8B-B14F-4D97-AF65-F5344CB8AC3E}">
        <p14:creationId xmlns:p14="http://schemas.microsoft.com/office/powerpoint/2010/main" val="1897196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E0416DB-7E82-4DB4-86E5-E3ECAF75C433}"/>
              </a:ext>
            </a:extLst>
          </p:cNvPr>
          <p:cNvSpPr txBox="1"/>
          <p:nvPr/>
        </p:nvSpPr>
        <p:spPr>
          <a:xfrm>
            <a:off x="387073" y="3349866"/>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Before augmentation</a:t>
            </a:r>
          </a:p>
          <a:p>
            <a:endParaRPr lang="en-US"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31</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6" name="Picture 5">
            <a:extLst>
              <a:ext uri="{FF2B5EF4-FFF2-40B4-BE49-F238E27FC236}">
                <a16:creationId xmlns:a16="http://schemas.microsoft.com/office/drawing/2014/main" id="{C0D3E481-88DB-4345-9B29-A51820CE3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5651" y="2653404"/>
            <a:ext cx="3304513" cy="546954"/>
          </a:xfrm>
          <a:prstGeom prst="rect">
            <a:avLst/>
          </a:prstGeom>
          <a:ln>
            <a:noFill/>
          </a:ln>
        </p:spPr>
      </p:pic>
      <p:pic>
        <p:nvPicPr>
          <p:cNvPr id="9" name="Picture 8">
            <a:extLst>
              <a:ext uri="{FF2B5EF4-FFF2-40B4-BE49-F238E27FC236}">
                <a16:creationId xmlns:a16="http://schemas.microsoft.com/office/drawing/2014/main" id="{7027DAE1-A345-1A4C-B2AF-920E5017D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72503" y="2663347"/>
            <a:ext cx="2893516" cy="543894"/>
          </a:xfrm>
          <a:prstGeom prst="rect">
            <a:avLst/>
          </a:prstGeom>
          <a:ln>
            <a:solidFill>
              <a:schemeClr val="tx1"/>
            </a:solidFill>
          </a:ln>
        </p:spPr>
      </p:pic>
      <p:sp>
        <p:nvSpPr>
          <p:cNvPr id="11" name="TextBox 10">
            <a:extLst>
              <a:ext uri="{FF2B5EF4-FFF2-40B4-BE49-F238E27FC236}">
                <a16:creationId xmlns:a16="http://schemas.microsoft.com/office/drawing/2014/main" id="{FDE9471E-E834-A14F-8DEB-8CFC0FD814A3}"/>
              </a:ext>
            </a:extLst>
          </p:cNvPr>
          <p:cNvSpPr txBox="1"/>
          <p:nvPr/>
        </p:nvSpPr>
        <p:spPr>
          <a:xfrm>
            <a:off x="6718426" y="3349865"/>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i="1" dirty="0"/>
              <a:t>After augmentation</a:t>
            </a:r>
          </a:p>
          <a:p>
            <a:endParaRPr lang="en-US" i="1" dirty="0"/>
          </a:p>
          <a:p>
            <a:endParaRPr lang="en-US" dirty="0"/>
          </a:p>
          <a:p>
            <a:endParaRPr lang="en-US" dirty="0"/>
          </a:p>
        </p:txBody>
      </p:sp>
      <p:sp>
        <p:nvSpPr>
          <p:cNvPr id="14" name="TextBox 13">
            <a:extLst>
              <a:ext uri="{FF2B5EF4-FFF2-40B4-BE49-F238E27FC236}">
                <a16:creationId xmlns:a16="http://schemas.microsoft.com/office/drawing/2014/main" id="{E5C63F9F-91FF-F343-A114-9219B5E19903}"/>
              </a:ext>
            </a:extLst>
          </p:cNvPr>
          <p:cNvSpPr txBox="1"/>
          <p:nvPr/>
        </p:nvSpPr>
        <p:spPr>
          <a:xfrm>
            <a:off x="3903010" y="2163547"/>
            <a:ext cx="4201670" cy="307777"/>
          </a:xfrm>
          <a:prstGeom prst="rect">
            <a:avLst/>
          </a:prstGeom>
        </p:spPr>
        <p:txBody>
          <a:bodyPr vert="horz" lIns="0" tIns="45720" rIns="0" bIns="45720" rtlCol="0" anchor="t">
            <a:normAutofit fontScale="925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gn="ctr"/>
            <a:r>
              <a:rPr lang="en-US" dirty="0"/>
              <a:t>Test set accuracy comparison</a:t>
            </a:r>
            <a:endParaRPr lang="en-US" i="1" dirty="0"/>
          </a:p>
          <a:p>
            <a:endParaRPr lang="en-US" i="1" dirty="0"/>
          </a:p>
          <a:p>
            <a:endParaRPr lang="en-US" dirty="0"/>
          </a:p>
          <a:p>
            <a:endParaRPr lang="en-US" dirty="0"/>
          </a:p>
        </p:txBody>
      </p:sp>
      <p:sp>
        <p:nvSpPr>
          <p:cNvPr id="16" name="TextBox 15">
            <a:extLst>
              <a:ext uri="{FF2B5EF4-FFF2-40B4-BE49-F238E27FC236}">
                <a16:creationId xmlns:a16="http://schemas.microsoft.com/office/drawing/2014/main" id="{A371864D-066F-EF4A-B698-50F3713698CB}"/>
              </a:ext>
            </a:extLst>
          </p:cNvPr>
          <p:cNvSpPr txBox="1"/>
          <p:nvPr/>
        </p:nvSpPr>
        <p:spPr>
          <a:xfrm>
            <a:off x="113904" y="4078899"/>
            <a:ext cx="11323607" cy="1813661"/>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Inference:</a:t>
            </a:r>
          </a:p>
          <a:p>
            <a:pPr>
              <a:buFont typeface="Arial" panose="020B0604020202020204" pitchFamily="34" charset="0"/>
              <a:buChar char="•"/>
            </a:pPr>
            <a:r>
              <a:rPr lang="en-US" dirty="0"/>
              <a:t> We can see that augmentation did not have a big impact in increasing the accuracy and generalization</a:t>
            </a:r>
          </a:p>
          <a:p>
            <a:pPr>
              <a:buFont typeface="Arial" panose="020B0604020202020204" pitchFamily="34" charset="0"/>
              <a:buChar char="•"/>
            </a:pPr>
            <a:r>
              <a:rPr lang="en-US" dirty="0"/>
              <a:t> Some of the false negatives reduced</a:t>
            </a:r>
          </a:p>
          <a:p>
            <a:pPr>
              <a:buFont typeface="Arial" panose="020B0604020202020204" pitchFamily="34" charset="0"/>
              <a:buChar char="•"/>
            </a:pPr>
            <a:r>
              <a:rPr lang="en-US" dirty="0"/>
              <a:t> The performance is highly dependent on the images which were used for augmentation</a:t>
            </a:r>
          </a:p>
          <a:p>
            <a:endParaRPr lang="en-US" dirty="0"/>
          </a:p>
          <a:p>
            <a:endParaRPr lang="en-US" dirty="0"/>
          </a:p>
        </p:txBody>
      </p:sp>
      <p:sp>
        <p:nvSpPr>
          <p:cNvPr id="17" name="Title 1">
            <a:extLst>
              <a:ext uri="{FF2B5EF4-FFF2-40B4-BE49-F238E27FC236}">
                <a16:creationId xmlns:a16="http://schemas.microsoft.com/office/drawing/2014/main" id="{337A24E7-B365-1446-BCBE-7F71D52363ED}"/>
              </a:ext>
            </a:extLst>
          </p:cNvPr>
          <p:cNvSpPr>
            <a:spLocks noGrp="1"/>
          </p:cNvSpPr>
          <p:nvPr>
            <p:ph type="title"/>
          </p:nvPr>
        </p:nvSpPr>
        <p:spPr>
          <a:xfrm>
            <a:off x="947281" y="855242"/>
            <a:ext cx="1049023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Data augmentation</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Tree>
    <p:extLst>
      <p:ext uri="{BB962C8B-B14F-4D97-AF65-F5344CB8AC3E}">
        <p14:creationId xmlns:p14="http://schemas.microsoft.com/office/powerpoint/2010/main" val="644425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03880F-0BCB-BC4F-B7B9-F58928E49FFA}"/>
              </a:ext>
            </a:extLst>
          </p:cNvPr>
          <p:cNvSpPr/>
          <p:nvPr/>
        </p:nvSpPr>
        <p:spPr>
          <a:xfrm>
            <a:off x="797947" y="2731590"/>
            <a:ext cx="3082671" cy="341632"/>
          </a:xfrm>
          <a:prstGeom prst="rect">
            <a:avLst/>
          </a:prstGeom>
        </p:spPr>
        <p:txBody>
          <a:bodyPr vert="horz" lIns="0" tIns="45720" rIns="0" bIns="45720" rtlCol="0" anchor="t">
            <a:normAutofit/>
          </a:bodyPr>
          <a:lstStyle/>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endParaRPr lang="en-US" b="1" dirty="0">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sp>
        <p:nvSpPr>
          <p:cNvPr id="5" name="Title 1">
            <a:extLst>
              <a:ext uri="{FF2B5EF4-FFF2-40B4-BE49-F238E27FC236}">
                <a16:creationId xmlns:a16="http://schemas.microsoft.com/office/drawing/2014/main" id="{68E8E4C3-A144-BD41-82BD-AA555D4361DB}"/>
              </a:ext>
            </a:extLst>
          </p:cNvPr>
          <p:cNvSpPr>
            <a:spLocks noGrp="1"/>
          </p:cNvSpPr>
          <p:nvPr>
            <p:ph type="title"/>
          </p:nvPr>
        </p:nvSpPr>
        <p:spPr>
          <a:xfrm>
            <a:off x="1054148" y="944822"/>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References </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7" name="TextBox 6">
            <a:extLst>
              <a:ext uri="{FF2B5EF4-FFF2-40B4-BE49-F238E27FC236}">
                <a16:creationId xmlns:a16="http://schemas.microsoft.com/office/drawing/2014/main" id="{CFBD2833-BF48-0A41-94A9-D775C908B74E}"/>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32</a:t>
            </a:r>
          </a:p>
        </p:txBody>
      </p:sp>
      <p:sp>
        <p:nvSpPr>
          <p:cNvPr id="8" name="TextBox 7">
            <a:extLst>
              <a:ext uri="{FF2B5EF4-FFF2-40B4-BE49-F238E27FC236}">
                <a16:creationId xmlns:a16="http://schemas.microsoft.com/office/drawing/2014/main" id="{F9204953-CA4F-4748-881D-0534D1D06C2C}"/>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
        <p:nvSpPr>
          <p:cNvPr id="13" name="TextBox 12">
            <a:extLst>
              <a:ext uri="{FF2B5EF4-FFF2-40B4-BE49-F238E27FC236}">
                <a16:creationId xmlns:a16="http://schemas.microsoft.com/office/drawing/2014/main" id="{431AD7B7-9440-D64B-BA10-D97A627E695B}"/>
              </a:ext>
            </a:extLst>
          </p:cNvPr>
          <p:cNvSpPr txBox="1"/>
          <p:nvPr/>
        </p:nvSpPr>
        <p:spPr>
          <a:xfrm>
            <a:off x="474563" y="1839318"/>
            <a:ext cx="1149366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5F5F5F"/>
                </a:solidFill>
                <a:effectLst>
                  <a:outerShdw blurRad="38100" dist="38100" dir="2700000" algn="tl">
                    <a:srgbClr val="000000">
                      <a:alpha val="43137"/>
                    </a:srgbClr>
                  </a:outerShdw>
                </a:effectLst>
                <a:ea typeface="+mn-lt"/>
                <a:cs typeface="+mn-lt"/>
              </a:rPr>
              <a:t>Hassan, </a:t>
            </a:r>
            <a:r>
              <a:rPr lang="en-US" sz="1200" dirty="0" err="1">
                <a:solidFill>
                  <a:srgbClr val="5F5F5F"/>
                </a:solidFill>
                <a:effectLst>
                  <a:outerShdw blurRad="38100" dist="38100" dir="2700000" algn="tl">
                    <a:srgbClr val="000000">
                      <a:alpha val="43137"/>
                    </a:srgbClr>
                  </a:outerShdw>
                </a:effectLst>
                <a:ea typeface="+mn-lt"/>
                <a:cs typeface="+mn-lt"/>
              </a:rPr>
              <a:t>Muneeb</a:t>
            </a:r>
            <a:r>
              <a:rPr lang="en-US" sz="1200" dirty="0">
                <a:solidFill>
                  <a:srgbClr val="5F5F5F"/>
                </a:solidFill>
                <a:effectLst>
                  <a:outerShdw blurRad="38100" dist="38100" dir="2700000" algn="tl">
                    <a:srgbClr val="000000">
                      <a:alpha val="43137"/>
                    </a:srgbClr>
                  </a:outerShdw>
                </a:effectLst>
                <a:ea typeface="+mn-lt"/>
                <a:cs typeface="+mn-lt"/>
              </a:rPr>
              <a:t> Ul (2018). VGG16 – Convolutional Network for Classification and Detection.  Retrieved from https://</a:t>
            </a:r>
            <a:r>
              <a:rPr lang="en-US" sz="1200" dirty="0" err="1">
                <a:solidFill>
                  <a:srgbClr val="5F5F5F"/>
                </a:solidFill>
                <a:effectLst>
                  <a:outerShdw blurRad="38100" dist="38100" dir="2700000" algn="tl">
                    <a:srgbClr val="000000">
                      <a:alpha val="43137"/>
                    </a:srgbClr>
                  </a:outerShdw>
                </a:effectLst>
                <a:ea typeface="+mn-lt"/>
                <a:cs typeface="+mn-lt"/>
              </a:rPr>
              <a:t>neurohive.io</a:t>
            </a:r>
            <a:r>
              <a:rPr lang="en-US" sz="1200" dirty="0">
                <a:solidFill>
                  <a:srgbClr val="5F5F5F"/>
                </a:solidFill>
                <a:effectLst>
                  <a:outerShdw blurRad="38100" dist="38100" dir="2700000" algn="tl">
                    <a:srgbClr val="000000">
                      <a:alpha val="43137"/>
                    </a:srgbClr>
                  </a:outerShdw>
                </a:effectLst>
                <a:ea typeface="+mn-lt"/>
                <a:cs typeface="+mn-lt"/>
              </a:rPr>
              <a:t>/</a:t>
            </a:r>
            <a:r>
              <a:rPr lang="en-US" sz="1200" dirty="0" err="1">
                <a:solidFill>
                  <a:srgbClr val="5F5F5F"/>
                </a:solidFill>
                <a:effectLst>
                  <a:outerShdw blurRad="38100" dist="38100" dir="2700000" algn="tl">
                    <a:srgbClr val="000000">
                      <a:alpha val="43137"/>
                    </a:srgbClr>
                  </a:outerShdw>
                </a:effectLst>
                <a:ea typeface="+mn-lt"/>
                <a:cs typeface="+mn-lt"/>
              </a:rPr>
              <a:t>en</a:t>
            </a:r>
            <a:r>
              <a:rPr lang="en-US" sz="1200" dirty="0">
                <a:solidFill>
                  <a:srgbClr val="5F5F5F"/>
                </a:solidFill>
                <a:effectLst>
                  <a:outerShdw blurRad="38100" dist="38100" dir="2700000" algn="tl">
                    <a:srgbClr val="000000">
                      <a:alpha val="43137"/>
                    </a:srgbClr>
                  </a:outerShdw>
                </a:effectLst>
                <a:ea typeface="+mn-lt"/>
                <a:cs typeface="+mn-lt"/>
              </a:rPr>
              <a:t>/popular-networks/vgg16/</a:t>
            </a:r>
          </a:p>
          <a:p>
            <a:endParaRPr lang="en-US" sz="1200" dirty="0">
              <a:solidFill>
                <a:srgbClr val="5F5F5F"/>
              </a:solidFill>
              <a:effectLst>
                <a:outerShdw blurRad="38100" dist="38100" dir="2700000" algn="tl">
                  <a:srgbClr val="000000">
                    <a:alpha val="43137"/>
                  </a:srgbClr>
                </a:outerShdw>
              </a:effectLst>
              <a:ea typeface="+mn-lt"/>
              <a:cs typeface="+mn-lt"/>
            </a:endParaRPr>
          </a:p>
          <a:p>
            <a:r>
              <a:rPr lang="en-US" sz="1200" dirty="0">
                <a:solidFill>
                  <a:srgbClr val="5F5F5F"/>
                </a:solidFill>
                <a:effectLst>
                  <a:outerShdw blurRad="38100" dist="38100" dir="2700000" algn="tl">
                    <a:srgbClr val="000000">
                      <a:alpha val="43137"/>
                    </a:srgbClr>
                  </a:outerShdw>
                </a:effectLst>
                <a:ea typeface="+mn-lt"/>
                <a:cs typeface="+mn-lt"/>
              </a:rPr>
              <a:t>Mandy (2019). Convolutional Neural Networks (CNNs) Explained. Extracted from https://</a:t>
            </a:r>
            <a:r>
              <a:rPr lang="en-US" sz="1200" dirty="0" err="1">
                <a:solidFill>
                  <a:srgbClr val="5F5F5F"/>
                </a:solidFill>
                <a:effectLst>
                  <a:outerShdw blurRad="38100" dist="38100" dir="2700000" algn="tl">
                    <a:srgbClr val="000000">
                      <a:alpha val="43137"/>
                    </a:srgbClr>
                  </a:outerShdw>
                </a:effectLst>
                <a:ea typeface="+mn-lt"/>
                <a:cs typeface="+mn-lt"/>
              </a:rPr>
              <a:t>deeplizard.com</a:t>
            </a:r>
            <a:r>
              <a:rPr lang="en-US" sz="1200" dirty="0">
                <a:solidFill>
                  <a:srgbClr val="5F5F5F"/>
                </a:solidFill>
                <a:effectLst>
                  <a:outerShdw blurRad="38100" dist="38100" dir="2700000" algn="tl">
                    <a:srgbClr val="000000">
                      <a:alpha val="43137"/>
                    </a:srgbClr>
                  </a:outerShdw>
                </a:effectLst>
                <a:ea typeface="+mn-lt"/>
                <a:cs typeface="+mn-lt"/>
              </a:rPr>
              <a:t>/learn/video/</a:t>
            </a:r>
            <a:r>
              <a:rPr lang="en-US" sz="1200" dirty="0" err="1">
                <a:solidFill>
                  <a:srgbClr val="5F5F5F"/>
                </a:solidFill>
                <a:effectLst>
                  <a:outerShdw blurRad="38100" dist="38100" dir="2700000" algn="tl">
                    <a:srgbClr val="000000">
                      <a:alpha val="43137"/>
                    </a:srgbClr>
                  </a:outerShdw>
                </a:effectLst>
                <a:ea typeface="+mn-lt"/>
                <a:cs typeface="+mn-lt"/>
              </a:rPr>
              <a:t>YRhxdVk_sIs</a:t>
            </a:r>
            <a:endParaRPr lang="en-US" sz="1200" dirty="0">
              <a:solidFill>
                <a:srgbClr val="5F5F5F"/>
              </a:solidFill>
              <a:effectLst>
                <a:outerShdw blurRad="38100" dist="38100" dir="2700000" algn="tl">
                  <a:srgbClr val="000000">
                    <a:alpha val="43137"/>
                  </a:srgbClr>
                </a:outerShdw>
              </a:effectLst>
              <a:ea typeface="+mn-lt"/>
              <a:cs typeface="+mn-lt"/>
            </a:endParaRPr>
          </a:p>
          <a:p>
            <a:endParaRPr lang="en-US" sz="1200" dirty="0">
              <a:solidFill>
                <a:srgbClr val="5F5F5F"/>
              </a:solidFill>
              <a:effectLst>
                <a:outerShdw blurRad="38100" dist="38100" dir="2700000" algn="tl">
                  <a:srgbClr val="000000">
                    <a:alpha val="43137"/>
                  </a:srgbClr>
                </a:outerShdw>
              </a:effectLst>
              <a:ea typeface="+mn-lt"/>
              <a:cs typeface="+mn-lt"/>
            </a:endParaRPr>
          </a:p>
          <a:p>
            <a:r>
              <a:rPr lang="en-US" sz="1200" dirty="0">
                <a:solidFill>
                  <a:srgbClr val="5F5F5F"/>
                </a:solidFill>
                <a:effectLst>
                  <a:outerShdw blurRad="38100" dist="38100" dir="2700000" algn="tl">
                    <a:srgbClr val="000000">
                      <a:alpha val="43137"/>
                    </a:srgbClr>
                  </a:outerShdw>
                </a:effectLst>
                <a:ea typeface="+mn-lt"/>
                <a:cs typeface="+mn-lt"/>
              </a:rPr>
              <a:t>Matplotlib. Grouped bar chart with labels. Retrieved from https://</a:t>
            </a:r>
            <a:r>
              <a:rPr lang="en-US" sz="1200" dirty="0" err="1">
                <a:solidFill>
                  <a:srgbClr val="5F5F5F"/>
                </a:solidFill>
                <a:effectLst>
                  <a:outerShdw blurRad="38100" dist="38100" dir="2700000" algn="tl">
                    <a:srgbClr val="000000">
                      <a:alpha val="43137"/>
                    </a:srgbClr>
                  </a:outerShdw>
                </a:effectLst>
                <a:ea typeface="+mn-lt"/>
                <a:cs typeface="+mn-lt"/>
              </a:rPr>
              <a:t>matplotlib.org</a:t>
            </a:r>
            <a:r>
              <a:rPr lang="en-US" sz="1200" dirty="0">
                <a:solidFill>
                  <a:srgbClr val="5F5F5F"/>
                </a:solidFill>
                <a:effectLst>
                  <a:outerShdw blurRad="38100" dist="38100" dir="2700000" algn="tl">
                    <a:srgbClr val="000000">
                      <a:alpha val="43137"/>
                    </a:srgbClr>
                  </a:outerShdw>
                </a:effectLst>
                <a:ea typeface="+mn-lt"/>
                <a:cs typeface="+mn-lt"/>
              </a:rPr>
              <a:t>/3.3.3/gallery/</a:t>
            </a:r>
            <a:r>
              <a:rPr lang="en-US" sz="1200" dirty="0" err="1">
                <a:solidFill>
                  <a:srgbClr val="5F5F5F"/>
                </a:solidFill>
                <a:effectLst>
                  <a:outerShdw blurRad="38100" dist="38100" dir="2700000" algn="tl">
                    <a:srgbClr val="000000">
                      <a:alpha val="43137"/>
                    </a:srgbClr>
                  </a:outerShdw>
                </a:effectLst>
                <a:ea typeface="+mn-lt"/>
                <a:cs typeface="+mn-lt"/>
              </a:rPr>
              <a:t>lines_bars_and_markers</a:t>
            </a:r>
            <a:r>
              <a:rPr lang="en-US" sz="1200" dirty="0">
                <a:solidFill>
                  <a:srgbClr val="5F5F5F"/>
                </a:solidFill>
                <a:effectLst>
                  <a:outerShdw blurRad="38100" dist="38100" dir="2700000" algn="tl">
                    <a:srgbClr val="000000">
                      <a:alpha val="43137"/>
                    </a:srgbClr>
                  </a:outerShdw>
                </a:effectLst>
                <a:ea typeface="+mn-lt"/>
                <a:cs typeface="+mn-lt"/>
              </a:rPr>
              <a:t>/barchart.html#sphx-glr-gallery-lines-bars-and-markers-barchart-py</a:t>
            </a:r>
          </a:p>
          <a:p>
            <a:endParaRPr lang="en-US" sz="1200" dirty="0">
              <a:solidFill>
                <a:srgbClr val="5F5F5F"/>
              </a:solidFill>
              <a:effectLst>
                <a:outerShdw blurRad="38100" dist="38100" dir="2700000" algn="tl">
                  <a:srgbClr val="000000">
                    <a:alpha val="43137"/>
                  </a:srgbClr>
                </a:outerShdw>
              </a:effectLst>
              <a:ea typeface="+mn-lt"/>
              <a:cs typeface="+mn-lt"/>
            </a:endParaRPr>
          </a:p>
          <a:p>
            <a:r>
              <a:rPr lang="en-US" sz="1200" dirty="0" err="1">
                <a:solidFill>
                  <a:srgbClr val="5F5F5F"/>
                </a:solidFill>
                <a:effectLst>
                  <a:outerShdw blurRad="38100" dist="38100" dir="2700000" algn="tl">
                    <a:srgbClr val="000000">
                      <a:alpha val="43137"/>
                    </a:srgbClr>
                  </a:outerShdw>
                </a:effectLst>
                <a:ea typeface="+mn-lt"/>
                <a:cs typeface="+mn-lt"/>
              </a:rPr>
              <a:t>Keras</a:t>
            </a:r>
            <a:r>
              <a:rPr lang="en-US" sz="1200" dirty="0">
                <a:solidFill>
                  <a:srgbClr val="5F5F5F"/>
                </a:solidFill>
                <a:effectLst>
                  <a:outerShdw blurRad="38100" dist="38100" dir="2700000" algn="tl">
                    <a:srgbClr val="000000">
                      <a:alpha val="43137"/>
                    </a:srgbClr>
                  </a:outerShdw>
                </a:effectLst>
                <a:ea typeface="+mn-lt"/>
                <a:cs typeface="+mn-lt"/>
              </a:rPr>
              <a:t> Tuner Documentation. Retrieved from https://</a:t>
            </a:r>
            <a:r>
              <a:rPr lang="en-US" sz="1200" dirty="0" err="1">
                <a:solidFill>
                  <a:srgbClr val="5F5F5F"/>
                </a:solidFill>
                <a:effectLst>
                  <a:outerShdw blurRad="38100" dist="38100" dir="2700000" algn="tl">
                    <a:srgbClr val="000000">
                      <a:alpha val="43137"/>
                    </a:srgbClr>
                  </a:outerShdw>
                </a:effectLst>
                <a:ea typeface="+mn-lt"/>
                <a:cs typeface="+mn-lt"/>
              </a:rPr>
              <a:t>keras-team.github.io</a:t>
            </a:r>
            <a:r>
              <a:rPr lang="en-US" sz="1200" dirty="0">
                <a:solidFill>
                  <a:srgbClr val="5F5F5F"/>
                </a:solidFill>
                <a:effectLst>
                  <a:outerShdw blurRad="38100" dist="38100" dir="2700000" algn="tl">
                    <a:srgbClr val="000000">
                      <a:alpha val="43137"/>
                    </a:srgbClr>
                  </a:outerShdw>
                </a:effectLst>
                <a:ea typeface="+mn-lt"/>
                <a:cs typeface="+mn-lt"/>
              </a:rPr>
              <a:t>/</a:t>
            </a:r>
            <a:r>
              <a:rPr lang="en-US" sz="1200" dirty="0" err="1">
                <a:solidFill>
                  <a:srgbClr val="5F5F5F"/>
                </a:solidFill>
                <a:effectLst>
                  <a:outerShdw blurRad="38100" dist="38100" dir="2700000" algn="tl">
                    <a:srgbClr val="000000">
                      <a:alpha val="43137"/>
                    </a:srgbClr>
                  </a:outerShdw>
                </a:effectLst>
                <a:ea typeface="+mn-lt"/>
                <a:cs typeface="+mn-lt"/>
              </a:rPr>
              <a:t>keras</a:t>
            </a:r>
            <a:r>
              <a:rPr lang="en-US" sz="1200" dirty="0">
                <a:solidFill>
                  <a:srgbClr val="5F5F5F"/>
                </a:solidFill>
                <a:effectLst>
                  <a:outerShdw blurRad="38100" dist="38100" dir="2700000" algn="tl">
                    <a:srgbClr val="000000">
                      <a:alpha val="43137"/>
                    </a:srgbClr>
                  </a:outerShdw>
                </a:effectLst>
                <a:ea typeface="+mn-lt"/>
                <a:cs typeface="+mn-lt"/>
              </a:rPr>
              <a:t>-tuner/</a:t>
            </a:r>
          </a:p>
          <a:p>
            <a:r>
              <a:rPr lang="en-US" sz="1200" dirty="0">
                <a:solidFill>
                  <a:srgbClr val="5F5F5F"/>
                </a:solidFill>
                <a:effectLst>
                  <a:outerShdw blurRad="38100" dist="38100" dir="2700000" algn="tl">
                    <a:srgbClr val="000000">
                      <a:alpha val="43137"/>
                    </a:srgbClr>
                  </a:outerShdw>
                </a:effectLst>
                <a:ea typeface="+mn-lt"/>
                <a:cs typeface="+mn-lt"/>
              </a:rPr>
              <a:t> </a:t>
            </a:r>
          </a:p>
          <a:p>
            <a:r>
              <a:rPr lang="en-US" sz="1200" dirty="0">
                <a:solidFill>
                  <a:srgbClr val="5F5F5F"/>
                </a:solidFill>
                <a:effectLst>
                  <a:outerShdw blurRad="38100" dist="38100" dir="2700000" algn="tl">
                    <a:srgbClr val="000000">
                      <a:alpha val="43137"/>
                    </a:srgbClr>
                  </a:outerShdw>
                </a:effectLst>
                <a:ea typeface="+mn-lt"/>
                <a:cs typeface="+mn-lt"/>
              </a:rPr>
              <a:t>Julie (2020). Hands on hyperparameter tuning with </a:t>
            </a:r>
            <a:r>
              <a:rPr lang="en-US" sz="1200" dirty="0" err="1">
                <a:solidFill>
                  <a:srgbClr val="5F5F5F"/>
                </a:solidFill>
                <a:effectLst>
                  <a:outerShdw blurRad="38100" dist="38100" dir="2700000" algn="tl">
                    <a:srgbClr val="000000">
                      <a:alpha val="43137"/>
                    </a:srgbClr>
                  </a:outerShdw>
                </a:effectLst>
                <a:ea typeface="+mn-lt"/>
                <a:cs typeface="+mn-lt"/>
              </a:rPr>
              <a:t>Keras</a:t>
            </a:r>
            <a:r>
              <a:rPr lang="en-US" sz="1200" dirty="0">
                <a:solidFill>
                  <a:srgbClr val="5F5F5F"/>
                </a:solidFill>
                <a:effectLst>
                  <a:outerShdw blurRad="38100" dist="38100" dir="2700000" algn="tl">
                    <a:srgbClr val="000000">
                      <a:alpha val="43137"/>
                    </a:srgbClr>
                  </a:outerShdw>
                </a:effectLst>
                <a:ea typeface="+mn-lt"/>
                <a:cs typeface="+mn-lt"/>
              </a:rPr>
              <a:t> Tuner. Retrieved from https://</a:t>
            </a:r>
            <a:r>
              <a:rPr lang="en-US" sz="1200" dirty="0" err="1">
                <a:solidFill>
                  <a:srgbClr val="5F5F5F"/>
                </a:solidFill>
                <a:effectLst>
                  <a:outerShdw blurRad="38100" dist="38100" dir="2700000" algn="tl">
                    <a:srgbClr val="000000">
                      <a:alpha val="43137"/>
                    </a:srgbClr>
                  </a:outerShdw>
                </a:effectLst>
                <a:ea typeface="+mn-lt"/>
                <a:cs typeface="+mn-lt"/>
              </a:rPr>
              <a:t>www.sicara.ai</a:t>
            </a:r>
            <a:r>
              <a:rPr lang="en-US" sz="1200" dirty="0">
                <a:solidFill>
                  <a:srgbClr val="5F5F5F"/>
                </a:solidFill>
                <a:effectLst>
                  <a:outerShdw blurRad="38100" dist="38100" dir="2700000" algn="tl">
                    <a:srgbClr val="000000">
                      <a:alpha val="43137"/>
                    </a:srgbClr>
                  </a:outerShdw>
                </a:effectLst>
                <a:ea typeface="+mn-lt"/>
                <a:cs typeface="+mn-lt"/>
              </a:rPr>
              <a:t>/blog/hyperparameter-tuning-</a:t>
            </a:r>
            <a:r>
              <a:rPr lang="en-US" sz="1200" dirty="0" err="1">
                <a:solidFill>
                  <a:srgbClr val="5F5F5F"/>
                </a:solidFill>
                <a:effectLst>
                  <a:outerShdw blurRad="38100" dist="38100" dir="2700000" algn="tl">
                    <a:srgbClr val="000000">
                      <a:alpha val="43137"/>
                    </a:srgbClr>
                  </a:outerShdw>
                </a:effectLst>
                <a:ea typeface="+mn-lt"/>
                <a:cs typeface="+mn-lt"/>
              </a:rPr>
              <a:t>keras</a:t>
            </a:r>
            <a:r>
              <a:rPr lang="en-US" sz="1200" dirty="0">
                <a:solidFill>
                  <a:srgbClr val="5F5F5F"/>
                </a:solidFill>
                <a:effectLst>
                  <a:outerShdw blurRad="38100" dist="38100" dir="2700000" algn="tl">
                    <a:srgbClr val="000000">
                      <a:alpha val="43137"/>
                    </a:srgbClr>
                  </a:outerShdw>
                </a:effectLst>
                <a:ea typeface="+mn-lt"/>
                <a:cs typeface="+mn-lt"/>
              </a:rPr>
              <a:t>-tuner</a:t>
            </a:r>
          </a:p>
          <a:p>
            <a:r>
              <a:rPr lang="en-US" sz="1200" dirty="0">
                <a:solidFill>
                  <a:srgbClr val="5F5F5F"/>
                </a:solidFill>
                <a:effectLst>
                  <a:outerShdw blurRad="38100" dist="38100" dir="2700000" algn="tl">
                    <a:srgbClr val="000000">
                      <a:alpha val="43137"/>
                    </a:srgbClr>
                  </a:outerShdw>
                </a:effectLst>
                <a:ea typeface="+mn-lt"/>
                <a:cs typeface="+mn-lt"/>
              </a:rPr>
              <a:t> </a:t>
            </a:r>
          </a:p>
          <a:p>
            <a:r>
              <a:rPr lang="en-US" sz="1200" dirty="0">
                <a:solidFill>
                  <a:srgbClr val="5F5F5F"/>
                </a:solidFill>
                <a:effectLst>
                  <a:outerShdw blurRad="38100" dist="38100" dir="2700000" algn="tl">
                    <a:srgbClr val="000000">
                      <a:alpha val="43137"/>
                    </a:srgbClr>
                  </a:outerShdw>
                </a:effectLst>
                <a:ea typeface="+mn-lt"/>
                <a:cs typeface="+mn-lt"/>
              </a:rPr>
              <a:t>Brownlee, Jason (2019). A Gentle Introduction to Batch Normalization for Deep Neural Networks. Retrieved from https://</a:t>
            </a:r>
            <a:r>
              <a:rPr lang="en-US" sz="1200" dirty="0" err="1">
                <a:solidFill>
                  <a:srgbClr val="5F5F5F"/>
                </a:solidFill>
                <a:effectLst>
                  <a:outerShdw blurRad="38100" dist="38100" dir="2700000" algn="tl">
                    <a:srgbClr val="000000">
                      <a:alpha val="43137"/>
                    </a:srgbClr>
                  </a:outerShdw>
                </a:effectLst>
                <a:ea typeface="+mn-lt"/>
                <a:cs typeface="+mn-lt"/>
              </a:rPr>
              <a:t>machinelearningmastery.com</a:t>
            </a:r>
            <a:r>
              <a:rPr lang="en-US" sz="1200" dirty="0">
                <a:solidFill>
                  <a:srgbClr val="5F5F5F"/>
                </a:solidFill>
                <a:effectLst>
                  <a:outerShdw blurRad="38100" dist="38100" dir="2700000" algn="tl">
                    <a:srgbClr val="000000">
                      <a:alpha val="43137"/>
                    </a:srgbClr>
                  </a:outerShdw>
                </a:effectLst>
                <a:ea typeface="+mn-lt"/>
                <a:cs typeface="+mn-lt"/>
              </a:rPr>
              <a:t>/batch-normalization-for-training-of-deep-neural-networks/</a:t>
            </a:r>
          </a:p>
          <a:p>
            <a:endParaRPr lang="en-US" sz="1200" dirty="0">
              <a:solidFill>
                <a:srgbClr val="5F5F5F"/>
              </a:solidFill>
              <a:effectLst>
                <a:outerShdw blurRad="38100" dist="38100" dir="2700000" algn="tl">
                  <a:srgbClr val="000000">
                    <a:alpha val="43137"/>
                  </a:srgbClr>
                </a:outerShdw>
              </a:effectLst>
              <a:ea typeface="+mn-lt"/>
              <a:cs typeface="+mn-lt"/>
            </a:endParaRPr>
          </a:p>
          <a:p>
            <a:r>
              <a:rPr lang="en-US" sz="1200" dirty="0">
                <a:solidFill>
                  <a:srgbClr val="5F5F5F"/>
                </a:solidFill>
                <a:effectLst>
                  <a:outerShdw blurRad="38100" dist="38100" dir="2700000" algn="tl">
                    <a:srgbClr val="000000">
                      <a:alpha val="43137"/>
                    </a:srgbClr>
                  </a:outerShdw>
                </a:effectLst>
                <a:ea typeface="+mn-lt"/>
                <a:cs typeface="+mn-lt"/>
              </a:rPr>
              <a:t>Ranjan, </a:t>
            </a:r>
            <a:r>
              <a:rPr lang="en-US" sz="1200" dirty="0" err="1">
                <a:solidFill>
                  <a:srgbClr val="5F5F5F"/>
                </a:solidFill>
                <a:effectLst>
                  <a:outerShdw blurRad="38100" dist="38100" dir="2700000" algn="tl">
                    <a:srgbClr val="000000">
                      <a:alpha val="43137"/>
                    </a:srgbClr>
                  </a:outerShdw>
                </a:effectLst>
                <a:ea typeface="+mn-lt"/>
                <a:cs typeface="+mn-lt"/>
              </a:rPr>
              <a:t>Chitta</a:t>
            </a:r>
            <a:r>
              <a:rPr lang="en-US" sz="1200" dirty="0">
                <a:solidFill>
                  <a:srgbClr val="5F5F5F"/>
                </a:solidFill>
                <a:effectLst>
                  <a:outerShdw blurRad="38100" dist="38100" dir="2700000" algn="tl">
                    <a:srgbClr val="000000">
                      <a:alpha val="43137"/>
                    </a:srgbClr>
                  </a:outerShdw>
                </a:effectLst>
                <a:ea typeface="+mn-lt"/>
                <a:cs typeface="+mn-lt"/>
              </a:rPr>
              <a:t> (2019) Understanding Dropout with the Simplified Math behind it. Retrieved from https://</a:t>
            </a:r>
            <a:r>
              <a:rPr lang="en-US" sz="1200" dirty="0" err="1">
                <a:solidFill>
                  <a:srgbClr val="5F5F5F"/>
                </a:solidFill>
                <a:effectLst>
                  <a:outerShdw blurRad="38100" dist="38100" dir="2700000" algn="tl">
                    <a:srgbClr val="000000">
                      <a:alpha val="43137"/>
                    </a:srgbClr>
                  </a:outerShdw>
                </a:effectLst>
                <a:ea typeface="+mn-lt"/>
                <a:cs typeface="+mn-lt"/>
              </a:rPr>
              <a:t>towardsdatascience.com</a:t>
            </a:r>
            <a:r>
              <a:rPr lang="en-US" sz="1200" dirty="0">
                <a:solidFill>
                  <a:srgbClr val="5F5F5F"/>
                </a:solidFill>
                <a:effectLst>
                  <a:outerShdw blurRad="38100" dist="38100" dir="2700000" algn="tl">
                    <a:srgbClr val="000000">
                      <a:alpha val="43137"/>
                    </a:srgbClr>
                  </a:outerShdw>
                </a:effectLst>
                <a:ea typeface="+mn-lt"/>
                <a:cs typeface="+mn-lt"/>
              </a:rPr>
              <a:t>/simplified-math-behind-dropout-in-deep-learning-6d50f3f47275</a:t>
            </a:r>
          </a:p>
          <a:p>
            <a:r>
              <a:rPr lang="en-US" sz="1200" dirty="0">
                <a:solidFill>
                  <a:srgbClr val="5F5F5F"/>
                </a:solidFill>
                <a:effectLst>
                  <a:outerShdw blurRad="38100" dist="38100" dir="2700000" algn="tl">
                    <a:srgbClr val="000000">
                      <a:alpha val="43137"/>
                    </a:srgbClr>
                  </a:outerShdw>
                </a:effectLst>
                <a:ea typeface="+mn-lt"/>
                <a:cs typeface="+mn-lt"/>
              </a:rPr>
              <a:t> </a:t>
            </a:r>
          </a:p>
          <a:p>
            <a:r>
              <a:rPr lang="en-US" sz="1200" dirty="0">
                <a:solidFill>
                  <a:srgbClr val="5F5F5F"/>
                </a:solidFill>
                <a:effectLst>
                  <a:outerShdw blurRad="38100" dist="38100" dir="2700000" algn="tl">
                    <a:srgbClr val="000000">
                      <a:alpha val="43137"/>
                    </a:srgbClr>
                  </a:outerShdw>
                </a:effectLst>
                <a:ea typeface="+mn-lt"/>
                <a:cs typeface="+mn-lt"/>
              </a:rPr>
              <a:t>Dr. Kumar, Vaibhav (2020). Hands-on Guide To Create Ensemble Of Convolutional Neural Networks. Retrieved from https://</a:t>
            </a:r>
            <a:r>
              <a:rPr lang="en-US" sz="1200" dirty="0" err="1">
                <a:solidFill>
                  <a:srgbClr val="5F5F5F"/>
                </a:solidFill>
                <a:effectLst>
                  <a:outerShdw blurRad="38100" dist="38100" dir="2700000" algn="tl">
                    <a:srgbClr val="000000">
                      <a:alpha val="43137"/>
                    </a:srgbClr>
                  </a:outerShdw>
                </a:effectLst>
                <a:ea typeface="+mn-lt"/>
                <a:cs typeface="+mn-lt"/>
              </a:rPr>
              <a:t>analyticsindiamag.com</a:t>
            </a:r>
            <a:r>
              <a:rPr lang="en-US" sz="1200" dirty="0">
                <a:solidFill>
                  <a:srgbClr val="5F5F5F"/>
                </a:solidFill>
                <a:effectLst>
                  <a:outerShdw blurRad="38100" dist="38100" dir="2700000" algn="tl">
                    <a:srgbClr val="000000">
                      <a:alpha val="43137"/>
                    </a:srgbClr>
                  </a:outerShdw>
                </a:effectLst>
                <a:ea typeface="+mn-lt"/>
                <a:cs typeface="+mn-lt"/>
              </a:rPr>
              <a:t>/hands-on-guide-to-create-ensemble-of-convolutional-neural-networks/</a:t>
            </a:r>
          </a:p>
          <a:p>
            <a:r>
              <a:rPr lang="en-US" sz="1200" dirty="0">
                <a:solidFill>
                  <a:srgbClr val="5F5F5F"/>
                </a:solidFill>
                <a:effectLst>
                  <a:outerShdw blurRad="38100" dist="38100" dir="2700000" algn="tl">
                    <a:srgbClr val="000000">
                      <a:alpha val="43137"/>
                    </a:srgbClr>
                  </a:outerShdw>
                </a:effectLst>
                <a:ea typeface="+mn-lt"/>
                <a:cs typeface="+mn-lt"/>
              </a:rPr>
              <a:t> </a:t>
            </a:r>
          </a:p>
          <a:p>
            <a:r>
              <a:rPr lang="en-US" sz="1200" dirty="0" err="1">
                <a:solidFill>
                  <a:srgbClr val="5F5F5F"/>
                </a:solidFill>
                <a:effectLst>
                  <a:outerShdw blurRad="38100" dist="38100" dir="2700000" algn="tl">
                    <a:srgbClr val="000000">
                      <a:alpha val="43137"/>
                    </a:srgbClr>
                  </a:outerShdw>
                </a:effectLst>
                <a:ea typeface="+mn-lt"/>
                <a:cs typeface="+mn-lt"/>
              </a:rPr>
              <a:t>Ruizendaal</a:t>
            </a:r>
            <a:r>
              <a:rPr lang="en-US" sz="1200" dirty="0">
                <a:solidFill>
                  <a:srgbClr val="5F5F5F"/>
                </a:solidFill>
                <a:effectLst>
                  <a:outerShdw blurRad="38100" dist="38100" dir="2700000" algn="tl">
                    <a:srgbClr val="000000">
                      <a:alpha val="43137"/>
                    </a:srgbClr>
                  </a:outerShdw>
                </a:effectLst>
                <a:ea typeface="+mn-lt"/>
                <a:cs typeface="+mn-lt"/>
              </a:rPr>
              <a:t>, Ruger (2017). Deep Learning #3: More on CNNs &amp; Handling Overfitting. Retrieved from https://</a:t>
            </a:r>
            <a:r>
              <a:rPr lang="en-US" sz="1200" dirty="0" err="1">
                <a:solidFill>
                  <a:srgbClr val="5F5F5F"/>
                </a:solidFill>
                <a:effectLst>
                  <a:outerShdw blurRad="38100" dist="38100" dir="2700000" algn="tl">
                    <a:srgbClr val="000000">
                      <a:alpha val="43137"/>
                    </a:srgbClr>
                  </a:outerShdw>
                </a:effectLst>
                <a:ea typeface="+mn-lt"/>
                <a:cs typeface="+mn-lt"/>
              </a:rPr>
              <a:t>towardsdatascience.com</a:t>
            </a:r>
            <a:r>
              <a:rPr lang="en-US" sz="1200" dirty="0">
                <a:solidFill>
                  <a:srgbClr val="5F5F5F"/>
                </a:solidFill>
                <a:effectLst>
                  <a:outerShdw blurRad="38100" dist="38100" dir="2700000" algn="tl">
                    <a:srgbClr val="000000">
                      <a:alpha val="43137"/>
                    </a:srgbClr>
                  </a:outerShdw>
                </a:effectLst>
                <a:ea typeface="+mn-lt"/>
                <a:cs typeface="+mn-lt"/>
              </a:rPr>
              <a:t>/deep-learning-3-more-on-cnns-handling-overfitting-2bd5d99abe5d</a:t>
            </a:r>
            <a:endParaRPr lang="en-US" sz="1200" dirty="0">
              <a:effectLst>
                <a:outerShdw blurRad="38100" dist="38100" dir="2700000" algn="tl">
                  <a:srgbClr val="000000">
                    <a:alpha val="43137"/>
                  </a:srgbClr>
                </a:outerShdw>
              </a:effectLst>
              <a:cs typeface="Calibri"/>
            </a:endParaRPr>
          </a:p>
        </p:txBody>
      </p:sp>
    </p:spTree>
    <p:extLst>
      <p:ext uri="{BB962C8B-B14F-4D97-AF65-F5344CB8AC3E}">
        <p14:creationId xmlns:p14="http://schemas.microsoft.com/office/powerpoint/2010/main" val="1383472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Machine Learning Model</a:t>
            </a:r>
            <a:endParaRPr lang="en-US" sz="4800" dirty="0">
              <a:solidFill>
                <a:srgbClr val="FF6600"/>
              </a:solidFill>
              <a:effectLst>
                <a:outerShdw blurRad="28575" dist="38100" dir="14040000" algn="tl" rotWithShape="0">
                  <a:srgbClr val="000000">
                    <a:alpha val="25000"/>
                  </a:srgbClr>
                </a:outerShdw>
              </a:effectLst>
              <a:cs typeface="Calibri Light" panose="020F0302020204030204"/>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1265207" y="2118732"/>
            <a:ext cx="10058400" cy="3882469"/>
          </a:xfrm>
          <a:prstGeom prst="rect">
            <a:avLst/>
          </a:prstGeom>
        </p:spPr>
        <p:txBody>
          <a:bodyPr vert="horz" lIns="0" tIns="45720" rIns="0" bIns="45720" rtlCol="0" anchor="t">
            <a:normAutofit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 will be using a convolutional neural network (CNN) for predicting the images from the Natural Images dataset. </a:t>
            </a:r>
          </a:p>
          <a:p>
            <a:endParaRPr lang="en-US" dirty="0"/>
          </a:p>
          <a:p>
            <a:r>
              <a:rPr lang="en-US" dirty="0"/>
              <a:t>This is because CNNs are known to perform very well for images and the use of convolution layers with filters helps the model identify features and make predictions</a:t>
            </a:r>
          </a:p>
          <a:p>
            <a:endParaRPr lang="en-US" dirty="0"/>
          </a:p>
          <a:p>
            <a:r>
              <a:rPr lang="en-US" dirty="0"/>
              <a:t>For the preprocessing, I will be using VGG16, which is a very successful image classification model. The VGG16 architecture has series of convolution layers and max pooing layers. </a:t>
            </a:r>
          </a:p>
          <a:p>
            <a:endParaRPr lang="en-US" dirty="0"/>
          </a:p>
          <a:p>
            <a:r>
              <a:rPr lang="en-US" dirty="0"/>
              <a:t>After trying multiple model architectures by trail and error, hyperparameter tuning and model comparisons from ensembles, using a 2 layer VGG16 model gives the best accuracy and generalizes well on the test set, for the natural images dataset from </a:t>
            </a:r>
            <a:r>
              <a:rPr lang="en-US" dirty="0" err="1"/>
              <a:t>kaggle</a:t>
            </a:r>
            <a:r>
              <a:rPr lang="en-US" dirty="0"/>
              <a:t>.</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4</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Tree>
    <p:extLst>
      <p:ext uri="{BB962C8B-B14F-4D97-AF65-F5344CB8AC3E}">
        <p14:creationId xmlns:p14="http://schemas.microsoft.com/office/powerpoint/2010/main" val="370628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sz="4800" dirty="0" err="1">
                <a:solidFill>
                  <a:srgbClr val="FF6600"/>
                </a:solidFill>
                <a:effectLst>
                  <a:outerShdw blurRad="28575" dist="38100" dir="14040000" algn="tl" rotWithShape="0">
                    <a:srgbClr val="000000">
                      <a:alpha val="25000"/>
                    </a:srgbClr>
                  </a:outerShdw>
                </a:effectLst>
                <a:ea typeface="+mj-lt"/>
                <a:cs typeface="+mj-lt"/>
              </a:rPr>
              <a:t>Jupyter</a:t>
            </a:r>
            <a:r>
              <a:rPr lang="en-US" sz="4800" dirty="0">
                <a:solidFill>
                  <a:srgbClr val="FF6600"/>
                </a:solidFill>
                <a:effectLst>
                  <a:outerShdw blurRad="28575" dist="38100" dir="14040000" algn="tl" rotWithShape="0">
                    <a:srgbClr val="000000">
                      <a:alpha val="25000"/>
                    </a:srgbClr>
                  </a:outerShdw>
                </a:effectLst>
                <a:ea typeface="+mj-lt"/>
                <a:cs typeface="+mj-lt"/>
              </a:rPr>
              <a:t> Notebook Contents</a:t>
            </a:r>
            <a:endParaRPr lang="en-US" sz="4800" dirty="0">
              <a:solidFill>
                <a:srgbClr val="FF6600"/>
              </a:solidFill>
              <a:effectLst>
                <a:outerShdw blurRad="28575" dist="38100" dir="14040000" algn="tl" rotWithShape="0">
                  <a:srgbClr val="000000">
                    <a:alpha val="25000"/>
                  </a:srgbClr>
                </a:outerShdw>
              </a:effectLst>
              <a:cs typeface="Calibri Light" panose="020F0302020204030204"/>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1265207" y="2307555"/>
            <a:ext cx="5494713" cy="3133898"/>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Importing packages</a:t>
            </a:r>
          </a:p>
          <a:p>
            <a:r>
              <a:rPr lang="en-US" dirty="0"/>
              <a:t>Organizing and preprocessing data</a:t>
            </a:r>
          </a:p>
          <a:p>
            <a:r>
              <a:rPr lang="en-US" dirty="0"/>
              <a:t>First CNN model</a:t>
            </a:r>
          </a:p>
          <a:p>
            <a:r>
              <a:rPr lang="en-US" dirty="0"/>
              <a:t>Hyperparameter tuning with small dataset</a:t>
            </a:r>
          </a:p>
          <a:p>
            <a:r>
              <a:rPr lang="en-US" dirty="0"/>
              <a:t>Creating ensembles</a:t>
            </a:r>
          </a:p>
          <a:p>
            <a:r>
              <a:rPr lang="en-US" dirty="0"/>
              <a:t>Data augmentation</a:t>
            </a:r>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5</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Natural Images</a:t>
            </a:r>
          </a:p>
        </p:txBody>
      </p:sp>
    </p:spTree>
    <p:extLst>
      <p:ext uri="{BB962C8B-B14F-4D97-AF65-F5344CB8AC3E}">
        <p14:creationId xmlns:p14="http://schemas.microsoft.com/office/powerpoint/2010/main" val="2298830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Importing Packages</a:t>
            </a:r>
            <a:endParaRPr lang="en-US" sz="4800" dirty="0">
              <a:solidFill>
                <a:srgbClr val="FF6600"/>
              </a:solidFill>
              <a:effectLst>
                <a:outerShdw blurRad="28575" dist="38100" dir="14040000" algn="tl" rotWithShape="0">
                  <a:srgbClr val="000000">
                    <a:alpha val="25000"/>
                  </a:srgbClr>
                </a:outerShdw>
              </a:effectLst>
              <a:cs typeface="Calibri Light" panose="020F0302020204030204"/>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835697" y="1951464"/>
            <a:ext cx="4487909" cy="4049738"/>
          </a:xfrm>
          <a:prstGeom prst="rect">
            <a:avLst/>
          </a:prstGeom>
        </p:spPr>
        <p:txBody>
          <a:bodyPr vert="horz" lIns="0" tIns="45720" rIns="0" bIns="45720" rtlCol="0" anchor="t">
            <a:normAutofit lnSpcReduction="1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For organizing the data, I will be importing some packages which will help in moving files from one directory to another, as well as providing information of directory contents, which will then be used for visualizing the data.</a:t>
            </a:r>
          </a:p>
          <a:p>
            <a:r>
              <a:rPr lang="en-US" dirty="0"/>
              <a:t>I will also import the required packages for building a CNN</a:t>
            </a:r>
          </a:p>
          <a:p>
            <a:r>
              <a:rPr lang="en-US" dirty="0"/>
              <a:t>Then I have imported packages for visualization, hyperparameter tuning and model evaluation</a:t>
            </a:r>
          </a:p>
          <a:p>
            <a:r>
              <a:rPr lang="en-US" dirty="0"/>
              <a:t>Finally, I have imported the warnings package, in order to ignore display of few errors which will not affect this notebook currently </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6</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AA66DED1-1274-BE4E-9672-8000FA65F0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4720" y="1951465"/>
            <a:ext cx="5752782" cy="3899376"/>
          </a:xfrm>
          <a:prstGeom prst="rect">
            <a:avLst/>
          </a:prstGeom>
        </p:spPr>
      </p:pic>
    </p:spTree>
    <p:extLst>
      <p:ext uri="{BB962C8B-B14F-4D97-AF65-F5344CB8AC3E}">
        <p14:creationId xmlns:p14="http://schemas.microsoft.com/office/powerpoint/2010/main" val="352628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99001" y="4907270"/>
            <a:ext cx="10505293" cy="1450757"/>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When the dataset is downloaded from Kaggle, the </a:t>
            </a:r>
            <a:r>
              <a:rPr lang="en-US" dirty="0">
                <a:solidFill>
                  <a:srgbClr val="F5560F"/>
                </a:solidFill>
              </a:rPr>
              <a:t>images</a:t>
            </a:r>
            <a:r>
              <a:rPr lang="en-US" dirty="0"/>
              <a:t> are in the following structure: data&gt;&gt;</a:t>
            </a:r>
            <a:r>
              <a:rPr lang="en-US" dirty="0" err="1"/>
              <a:t>natural_images</a:t>
            </a:r>
            <a:r>
              <a:rPr lang="en-US" dirty="0"/>
              <a:t>&gt;&gt;(class)&gt;&gt;</a:t>
            </a:r>
            <a:r>
              <a:rPr lang="en-US" dirty="0">
                <a:solidFill>
                  <a:srgbClr val="F5560F"/>
                </a:solidFill>
              </a:rPr>
              <a:t>image</a:t>
            </a:r>
          </a:p>
          <a:p>
            <a:r>
              <a:rPr lang="en-US" dirty="0"/>
              <a:t>Before building the model, the images are placed in the following structure: data&gt;&gt;</a:t>
            </a:r>
            <a:r>
              <a:rPr lang="en-US" dirty="0" err="1"/>
              <a:t>natural_images</a:t>
            </a:r>
            <a:r>
              <a:rPr lang="en-US" dirty="0"/>
              <a:t>&gt;&gt;train&gt;&gt;(class)&gt;&gt;</a:t>
            </a:r>
            <a:r>
              <a:rPr lang="en-US" dirty="0">
                <a:solidFill>
                  <a:srgbClr val="F5560F"/>
                </a:solidFill>
              </a:rPr>
              <a:t>image </a:t>
            </a:r>
            <a:r>
              <a:rPr lang="en-US" b="0" i="1" dirty="0"/>
              <a:t>–</a:t>
            </a:r>
            <a:r>
              <a:rPr lang="en-US" dirty="0"/>
              <a:t> </a:t>
            </a:r>
            <a:r>
              <a:rPr lang="en-US" b="0" i="1" dirty="0"/>
              <a:t>for images in train set. Similarly, for valid and test</a:t>
            </a:r>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7</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4" name="Picture 3">
            <a:extLst>
              <a:ext uri="{FF2B5EF4-FFF2-40B4-BE49-F238E27FC236}">
                <a16:creationId xmlns:a16="http://schemas.microsoft.com/office/drawing/2014/main" id="{FC421850-633B-9F43-8D8E-3DDA4A781D4E}"/>
              </a:ext>
            </a:extLst>
          </p:cNvPr>
          <p:cNvPicPr>
            <a:picLocks noChangeAspect="1"/>
          </p:cNvPicPr>
          <p:nvPr/>
        </p:nvPicPr>
        <p:blipFill>
          <a:blip r:embed="rId3"/>
          <a:stretch>
            <a:fillRect/>
          </a:stretch>
        </p:blipFill>
        <p:spPr>
          <a:xfrm>
            <a:off x="573894" y="1803614"/>
            <a:ext cx="4023183" cy="2967922"/>
          </a:xfrm>
          <a:prstGeom prst="rect">
            <a:avLst/>
          </a:prstGeom>
        </p:spPr>
      </p:pic>
      <p:pic>
        <p:nvPicPr>
          <p:cNvPr id="5" name="Picture 4">
            <a:extLst>
              <a:ext uri="{FF2B5EF4-FFF2-40B4-BE49-F238E27FC236}">
                <a16:creationId xmlns:a16="http://schemas.microsoft.com/office/drawing/2014/main" id="{FF516D14-318D-4B4F-9E87-763925FBC73A}"/>
              </a:ext>
            </a:extLst>
          </p:cNvPr>
          <p:cNvPicPr>
            <a:picLocks noChangeAspect="1"/>
          </p:cNvPicPr>
          <p:nvPr/>
        </p:nvPicPr>
        <p:blipFill>
          <a:blip r:embed="rId4"/>
          <a:stretch>
            <a:fillRect/>
          </a:stretch>
        </p:blipFill>
        <p:spPr>
          <a:xfrm>
            <a:off x="5355815" y="1803613"/>
            <a:ext cx="4023182" cy="2967921"/>
          </a:xfrm>
          <a:prstGeom prst="rect">
            <a:avLst/>
          </a:prstGeom>
        </p:spPr>
      </p:pic>
      <p:sp>
        <p:nvSpPr>
          <p:cNvPr id="6" name="Line Callout 1 5">
            <a:extLst>
              <a:ext uri="{FF2B5EF4-FFF2-40B4-BE49-F238E27FC236}">
                <a16:creationId xmlns:a16="http://schemas.microsoft.com/office/drawing/2014/main" id="{A6B22060-2A08-EB4C-A007-0237293DA0EF}"/>
              </a:ext>
            </a:extLst>
          </p:cNvPr>
          <p:cNvSpPr/>
          <p:nvPr/>
        </p:nvSpPr>
        <p:spPr>
          <a:xfrm>
            <a:off x="9470490" y="2024428"/>
            <a:ext cx="2668291" cy="2198611"/>
          </a:xfrm>
          <a:prstGeom prst="borderCallout1">
            <a:avLst>
              <a:gd name="adj1" fmla="val 2350"/>
              <a:gd name="adj2" fmla="val 746"/>
              <a:gd name="adj3" fmla="val 23455"/>
              <a:gd name="adj4" fmla="val -104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7" name="Picture 6">
            <a:extLst>
              <a:ext uri="{FF2B5EF4-FFF2-40B4-BE49-F238E27FC236}">
                <a16:creationId xmlns:a16="http://schemas.microsoft.com/office/drawing/2014/main" id="{1CA60EB4-442F-8F4E-A3E8-25E91C896AC2}"/>
              </a:ext>
            </a:extLst>
          </p:cNvPr>
          <p:cNvPicPr>
            <a:picLocks noChangeAspect="1"/>
          </p:cNvPicPr>
          <p:nvPr/>
        </p:nvPicPr>
        <p:blipFill>
          <a:blip r:embed="rId5">
            <a:alphaModFix amt="85000"/>
          </a:blip>
          <a:stretch>
            <a:fillRect/>
          </a:stretch>
        </p:blipFill>
        <p:spPr>
          <a:xfrm>
            <a:off x="9517902" y="2149255"/>
            <a:ext cx="2597729" cy="1916357"/>
          </a:xfrm>
          <a:prstGeom prst="rect">
            <a:avLst/>
          </a:prstGeom>
        </p:spPr>
      </p:pic>
      <p:sp>
        <p:nvSpPr>
          <p:cNvPr id="8" name="Right Arrow 7">
            <a:extLst>
              <a:ext uri="{FF2B5EF4-FFF2-40B4-BE49-F238E27FC236}">
                <a16:creationId xmlns:a16="http://schemas.microsoft.com/office/drawing/2014/main" id="{462080F6-8B27-D44F-835F-C21162AABF79}"/>
              </a:ext>
            </a:extLst>
          </p:cNvPr>
          <p:cNvSpPr/>
          <p:nvPr/>
        </p:nvSpPr>
        <p:spPr>
          <a:xfrm>
            <a:off x="4678653" y="3041028"/>
            <a:ext cx="631415" cy="312879"/>
          </a:xfrm>
          <a:prstGeom prst="rightArrow">
            <a:avLst/>
          </a:prstGeom>
          <a:solidFill>
            <a:srgbClr val="588F1D"/>
          </a:solidFill>
          <a:ln>
            <a:solidFill>
              <a:srgbClr val="467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68429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138906" y="2013933"/>
            <a:ext cx="5910340" cy="385443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This cell of the notebook does the operation of moving image files to the directories as mentioned in the previous slide</a:t>
            </a:r>
          </a:p>
          <a:p>
            <a:r>
              <a:rPr lang="en-US" b="0" dirty="0" err="1"/>
              <a:t>os.chdir</a:t>
            </a:r>
            <a:r>
              <a:rPr lang="en-US" b="0" dirty="0"/>
              <a:t>() –</a:t>
            </a:r>
            <a:r>
              <a:rPr lang="en-US" b="0" i="1" dirty="0"/>
              <a:t> changes directory of the kernel to the specified 	      location</a:t>
            </a:r>
          </a:p>
          <a:p>
            <a:r>
              <a:rPr lang="en-US" b="0" dirty="0" err="1"/>
              <a:t>os.makedirs</a:t>
            </a:r>
            <a:r>
              <a:rPr lang="en-US" b="0" dirty="0"/>
              <a:t>() –</a:t>
            </a:r>
            <a:r>
              <a:rPr lang="en-US" b="0" i="1" dirty="0"/>
              <a:t> creates a specified directory</a:t>
            </a:r>
          </a:p>
          <a:p>
            <a:r>
              <a:rPr lang="en-US" b="0" dirty="0"/>
              <a:t>glob –</a:t>
            </a:r>
            <a:r>
              <a:rPr lang="en-US" b="0" i="1" dirty="0"/>
              <a:t>  used for grabbing files</a:t>
            </a:r>
          </a:p>
          <a:p>
            <a:r>
              <a:rPr lang="en-US" b="0" dirty="0" err="1"/>
              <a:t>shutil.move</a:t>
            </a:r>
            <a:r>
              <a:rPr lang="en-US" b="0" dirty="0"/>
              <a:t>() –</a:t>
            </a:r>
            <a:r>
              <a:rPr lang="en-US" b="0" i="1" dirty="0"/>
              <a:t> moves files to the specified directory</a:t>
            </a:r>
          </a:p>
          <a:p>
            <a:r>
              <a:rPr lang="en-US" b="0" dirty="0" err="1"/>
              <a:t>os.rmdir</a:t>
            </a:r>
            <a:r>
              <a:rPr lang="en-US" b="0" dirty="0"/>
              <a:t>() –</a:t>
            </a:r>
            <a:r>
              <a:rPr lang="en-US" b="0" i="1" dirty="0"/>
              <a:t> deletes an empty directory</a:t>
            </a:r>
          </a:p>
          <a:p>
            <a:r>
              <a:rPr lang="en-US" b="0" dirty="0" err="1"/>
              <a:t>shutil.rmtree</a:t>
            </a:r>
            <a:r>
              <a:rPr lang="en-US" b="0" dirty="0"/>
              <a:t>() –</a:t>
            </a:r>
            <a:r>
              <a:rPr lang="en-US" b="0" i="1" dirty="0"/>
              <a:t> deletes a directory and it’s contents</a:t>
            </a:r>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8</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3" name="Picture 2">
            <a:extLst>
              <a:ext uri="{FF2B5EF4-FFF2-40B4-BE49-F238E27FC236}">
                <a16:creationId xmlns:a16="http://schemas.microsoft.com/office/drawing/2014/main" id="{2B497AC1-7C92-0344-8AE2-D719844BF605}"/>
              </a:ext>
            </a:extLst>
          </p:cNvPr>
          <p:cNvPicPr>
            <a:picLocks noChangeAspect="1"/>
          </p:cNvPicPr>
          <p:nvPr/>
        </p:nvPicPr>
        <p:blipFill>
          <a:blip r:embed="rId3"/>
          <a:stretch>
            <a:fillRect/>
          </a:stretch>
        </p:blipFill>
        <p:spPr>
          <a:xfrm>
            <a:off x="324623" y="1848060"/>
            <a:ext cx="5728471" cy="4153141"/>
          </a:xfrm>
          <a:prstGeom prst="rect">
            <a:avLst/>
          </a:prstGeom>
        </p:spPr>
      </p:pic>
    </p:spTree>
    <p:extLst>
      <p:ext uri="{BB962C8B-B14F-4D97-AF65-F5344CB8AC3E}">
        <p14:creationId xmlns:p14="http://schemas.microsoft.com/office/powerpoint/2010/main" val="3353265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8AC-1EB1-4199-9100-23191A5FA047}"/>
              </a:ext>
            </a:extLst>
          </p:cNvPr>
          <p:cNvSpPr>
            <a:spLocks noGrp="1"/>
          </p:cNvSpPr>
          <p:nvPr>
            <p:ph type="title"/>
          </p:nvPr>
        </p:nvSpPr>
        <p:spPr>
          <a:xfrm>
            <a:off x="1265207" y="856798"/>
            <a:ext cx="10058400" cy="1450757"/>
          </a:xfrm>
        </p:spPr>
        <p:txBody>
          <a:bodyPr/>
          <a:lstStyle/>
          <a:p>
            <a:pPr algn="ctr"/>
            <a:r>
              <a:rPr lang="en-US" dirty="0">
                <a:solidFill>
                  <a:srgbClr val="FF6600"/>
                </a:solidFill>
                <a:effectLst>
                  <a:outerShdw blurRad="28575" dist="38100" dir="14040000" algn="tl" rotWithShape="0">
                    <a:srgbClr val="000000">
                      <a:alpha val="25000"/>
                    </a:srgbClr>
                  </a:outerShdw>
                </a:effectLst>
                <a:ea typeface="+mj-lt"/>
                <a:cs typeface="+mj-lt"/>
              </a:rPr>
              <a:t>Organizing and preprocessing data</a:t>
            </a:r>
            <a:br>
              <a:rPr lang="en-US" dirty="0">
                <a:solidFill>
                  <a:srgbClr val="FF6600"/>
                </a:solidFill>
                <a:effectLst>
                  <a:outerShdw blurRad="28575" dist="38100" dir="14040000" algn="tl" rotWithShape="0">
                    <a:srgbClr val="000000">
                      <a:alpha val="25000"/>
                    </a:srgbClr>
                  </a:outerShdw>
                </a:effectLst>
                <a:ea typeface="+mj-lt"/>
                <a:cs typeface="+mj-lt"/>
              </a:rPr>
            </a:br>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13" name="TextBox 12">
            <a:extLst>
              <a:ext uri="{FF2B5EF4-FFF2-40B4-BE49-F238E27FC236}">
                <a16:creationId xmlns:a16="http://schemas.microsoft.com/office/drawing/2014/main" id="{6E0416DB-7E82-4DB4-86E5-E3ECAF75C433}"/>
              </a:ext>
            </a:extLst>
          </p:cNvPr>
          <p:cNvSpPr txBox="1"/>
          <p:nvPr/>
        </p:nvSpPr>
        <p:spPr>
          <a:xfrm>
            <a:off x="6354500" y="2013933"/>
            <a:ext cx="5694745" cy="3854432"/>
          </a:xfrm>
          <a:prstGeom prst="rect">
            <a:avLst/>
          </a:prstGeom>
        </p:spPr>
        <p:txBody>
          <a:bodyPr vert="horz" lIns="0" tIns="45720" rIns="0" bIns="45720" rtlCol="0" anchor="t">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b="1">
                <a:solidFill>
                  <a:schemeClr val="tx1">
                    <a:lumMod val="75000"/>
                    <a:lumOff val="25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Here we can see the number of images for each of the 8 classes for the train, valid and test sets as per the code in the previous slide</a:t>
            </a:r>
          </a:p>
          <a:p>
            <a:endParaRPr lang="en-US" dirty="0"/>
          </a:p>
          <a:p>
            <a:r>
              <a:rPr lang="en-US" dirty="0"/>
              <a:t>The split is:</a:t>
            </a:r>
          </a:p>
          <a:p>
            <a:pPr>
              <a:buFont typeface="Arial" panose="020B0604020202020204" pitchFamily="34" charset="0"/>
              <a:buChar char="•"/>
            </a:pPr>
            <a:r>
              <a:rPr lang="en-US" dirty="0"/>
              <a:t> 75% for training</a:t>
            </a:r>
          </a:p>
          <a:p>
            <a:pPr>
              <a:buFont typeface="Arial" panose="020B0604020202020204" pitchFamily="34" charset="0"/>
              <a:buChar char="•"/>
            </a:pPr>
            <a:r>
              <a:rPr lang="en-US" dirty="0"/>
              <a:t> 15% for validation</a:t>
            </a:r>
          </a:p>
          <a:p>
            <a:pPr>
              <a:buFont typeface="Arial" panose="020B0604020202020204" pitchFamily="34" charset="0"/>
              <a:buChar char="•"/>
            </a:pPr>
            <a:r>
              <a:rPr lang="en-US" dirty="0"/>
              <a:t> 10% for testing</a:t>
            </a:r>
          </a:p>
          <a:p>
            <a:r>
              <a:rPr lang="en-US" dirty="0"/>
              <a:t> </a:t>
            </a:r>
            <a:endParaRPr lang="en-US" b="0" i="1" dirty="0"/>
          </a:p>
          <a:p>
            <a:endParaRPr lang="en-US" b="0" i="1" dirty="0"/>
          </a:p>
          <a:p>
            <a:endParaRPr lang="en-US" b="0" i="1" dirty="0"/>
          </a:p>
          <a:p>
            <a:endParaRPr lang="en-US" b="0" i="1" dirty="0"/>
          </a:p>
          <a:p>
            <a:endParaRPr lang="en-US" dirty="0"/>
          </a:p>
          <a:p>
            <a:endParaRPr lang="en-US" dirty="0"/>
          </a:p>
        </p:txBody>
      </p:sp>
      <p:sp>
        <p:nvSpPr>
          <p:cNvPr id="10" name="TextBox 9">
            <a:extLst>
              <a:ext uri="{FF2B5EF4-FFF2-40B4-BE49-F238E27FC236}">
                <a16:creationId xmlns:a16="http://schemas.microsoft.com/office/drawing/2014/main" id="{EAE0D7BD-CF5A-4B27-8B8F-FE30EDE6FC86}"/>
              </a:ext>
            </a:extLst>
          </p:cNvPr>
          <p:cNvSpPr txBox="1"/>
          <p:nvPr/>
        </p:nvSpPr>
        <p:spPr>
          <a:xfrm>
            <a:off x="11323607" y="6579077"/>
            <a:ext cx="8741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dirty="0"/>
              <a:t>9</a:t>
            </a:r>
          </a:p>
        </p:txBody>
      </p:sp>
      <p:sp>
        <p:nvSpPr>
          <p:cNvPr id="19" name="TextBox 18">
            <a:extLst>
              <a:ext uri="{FF2B5EF4-FFF2-40B4-BE49-F238E27FC236}">
                <a16:creationId xmlns:a16="http://schemas.microsoft.com/office/drawing/2014/main" id="{24E92876-C6BB-9E4D-A621-B18DCCE6C3A5}"/>
              </a:ext>
            </a:extLst>
          </p:cNvPr>
          <p:cNvSpPr txBox="1"/>
          <p:nvPr/>
        </p:nvSpPr>
        <p:spPr>
          <a:xfrm>
            <a:off x="4724400" y="6579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400" b="1">
                <a:solidFill>
                  <a:srgbClr val="002060"/>
                </a:solidFill>
                <a:latin typeface="Times New Roman" panose="02020603050405020304" pitchFamily="18" charset="0"/>
                <a:cs typeface="Times New Roman" panose="02020603050405020304" pitchFamily="18" charset="0"/>
              </a:defRPr>
            </a:lvl1pPr>
          </a:lstStyle>
          <a:p>
            <a:r>
              <a:rPr lang="en-US"/>
              <a:t>Natural Images</a:t>
            </a:r>
            <a:endParaRPr lang="en-US" dirty="0"/>
          </a:p>
        </p:txBody>
      </p:sp>
      <p:pic>
        <p:nvPicPr>
          <p:cNvPr id="4" name="Picture 3">
            <a:extLst>
              <a:ext uri="{FF2B5EF4-FFF2-40B4-BE49-F238E27FC236}">
                <a16:creationId xmlns:a16="http://schemas.microsoft.com/office/drawing/2014/main" id="{0AB67816-D512-BF4B-9CC7-D5A775A954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69" y="1876926"/>
            <a:ext cx="6110836" cy="3991439"/>
          </a:xfrm>
          <a:prstGeom prst="rect">
            <a:avLst/>
          </a:prstGeom>
          <a:ln>
            <a:solidFill>
              <a:schemeClr val="tx1"/>
            </a:solidFill>
          </a:ln>
        </p:spPr>
      </p:pic>
      <p:pic>
        <p:nvPicPr>
          <p:cNvPr id="3" name="Picture 2">
            <a:extLst>
              <a:ext uri="{FF2B5EF4-FFF2-40B4-BE49-F238E27FC236}">
                <a16:creationId xmlns:a16="http://schemas.microsoft.com/office/drawing/2014/main" id="{2F659446-2444-D440-A3AD-396C10F2CD27}"/>
              </a:ext>
            </a:extLst>
          </p:cNvPr>
          <p:cNvPicPr>
            <a:picLocks noChangeAspect="1"/>
          </p:cNvPicPr>
          <p:nvPr/>
        </p:nvPicPr>
        <p:blipFill>
          <a:blip r:embed="rId4"/>
          <a:stretch>
            <a:fillRect/>
          </a:stretch>
        </p:blipFill>
        <p:spPr>
          <a:xfrm>
            <a:off x="8459031" y="3386734"/>
            <a:ext cx="3468145" cy="2481631"/>
          </a:xfrm>
          <a:prstGeom prst="rect">
            <a:avLst/>
          </a:prstGeom>
          <a:ln>
            <a:solidFill>
              <a:schemeClr val="tx1"/>
            </a:solidFill>
          </a:ln>
        </p:spPr>
      </p:pic>
      <p:pic>
        <p:nvPicPr>
          <p:cNvPr id="6" name="Picture 5">
            <a:extLst>
              <a:ext uri="{FF2B5EF4-FFF2-40B4-BE49-F238E27FC236}">
                <a16:creationId xmlns:a16="http://schemas.microsoft.com/office/drawing/2014/main" id="{A7A0B598-7185-CB42-B6A0-686B8F687994}"/>
              </a:ext>
            </a:extLst>
          </p:cNvPr>
          <p:cNvPicPr>
            <a:picLocks noChangeAspect="1"/>
          </p:cNvPicPr>
          <p:nvPr/>
        </p:nvPicPr>
        <p:blipFill>
          <a:blip r:embed="rId5"/>
          <a:stretch>
            <a:fillRect/>
          </a:stretch>
        </p:blipFill>
        <p:spPr>
          <a:xfrm>
            <a:off x="9780876" y="2676021"/>
            <a:ext cx="2146300" cy="609600"/>
          </a:xfrm>
          <a:prstGeom prst="rect">
            <a:avLst/>
          </a:prstGeom>
          <a:ln>
            <a:solidFill>
              <a:schemeClr val="tx1"/>
            </a:solidFill>
          </a:ln>
        </p:spPr>
      </p:pic>
    </p:spTree>
    <p:extLst>
      <p:ext uri="{BB962C8B-B14F-4D97-AF65-F5344CB8AC3E}">
        <p14:creationId xmlns:p14="http://schemas.microsoft.com/office/powerpoint/2010/main" val="1827609925"/>
      </p:ext>
    </p:extLst>
  </p:cSld>
  <p:clrMapOvr>
    <a:masterClrMapping/>
  </p:clrMapOvr>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000000"/>
      </a:dk2>
      <a:lt2>
        <a:srgbClr val="F8F8F8"/>
      </a:lt2>
      <a:accent1>
        <a:srgbClr val="FEC199"/>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1340</TotalTime>
  <Words>2213</Words>
  <Application>Microsoft Macintosh PowerPoint</Application>
  <PresentationFormat>Widescreen</PresentationFormat>
  <Paragraphs>353</Paragraphs>
  <Slides>32</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Retrospect</vt:lpstr>
      <vt:lpstr>Natural Images - Kaggle</vt:lpstr>
      <vt:lpstr>Understanding the dataset </vt:lpstr>
      <vt:lpstr>What is the expectation? </vt:lpstr>
      <vt:lpstr>Machine Learning Model </vt:lpstr>
      <vt:lpstr>Jupyter Notebook Contents </vt:lpstr>
      <vt:lpstr>Importing Packages </vt:lpstr>
      <vt:lpstr>Organizing and preprocessing data </vt:lpstr>
      <vt:lpstr>Organizing and preprocessing data </vt:lpstr>
      <vt:lpstr>Organizing and preprocessing data </vt:lpstr>
      <vt:lpstr>Organizing and preprocessing data </vt:lpstr>
      <vt:lpstr>Organizing and preprocessing data </vt:lpstr>
      <vt:lpstr>Organizing and preprocessing data </vt:lpstr>
      <vt:lpstr>First CNN model </vt:lpstr>
      <vt:lpstr>First CNN model </vt:lpstr>
      <vt:lpstr>First CNN model </vt:lpstr>
      <vt:lpstr>First CNN model </vt:lpstr>
      <vt:lpstr>Hyperparameter tuning with small dataset </vt:lpstr>
      <vt:lpstr>Hyperparameter tuning with small dataset </vt:lpstr>
      <vt:lpstr>Hyperparameter tuning with small dataset </vt:lpstr>
      <vt:lpstr>Hyperparameter tuning with small dataset </vt:lpstr>
      <vt:lpstr>Hyperparameter tuning with small dataset </vt:lpstr>
      <vt:lpstr>Hyperparameter tuning with small dataset </vt:lpstr>
      <vt:lpstr>Hyperparameter tuning with small dataset </vt:lpstr>
      <vt:lpstr>Creating ensembles </vt:lpstr>
      <vt:lpstr>Creating ensembles </vt:lpstr>
      <vt:lpstr>Data augmentation </vt:lpstr>
      <vt:lpstr>Data augmentation </vt:lpstr>
      <vt:lpstr>PowerPoint Presentation</vt:lpstr>
      <vt:lpstr>Data augmentation </vt:lpstr>
      <vt:lpstr>Data augmentation </vt:lpstr>
      <vt:lpstr>Data augmentation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Khajan Joshi</cp:lastModifiedBy>
  <cp:revision>29</cp:revision>
  <dcterms:created xsi:type="dcterms:W3CDTF">2020-08-12T17:02:20Z</dcterms:created>
  <dcterms:modified xsi:type="dcterms:W3CDTF">2021-02-09T04:50:19Z</dcterms:modified>
</cp:coreProperties>
</file>